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42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34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4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55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63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6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17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2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80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4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50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271979-BDFD-4849-A115-BFB1F3E85822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71DDE2-F5B4-4B6D-B4F3-56F7D90ADD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78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背景パターン&#10;&#10;自動的に生成された説明">
            <a:extLst>
              <a:ext uri="{FF2B5EF4-FFF2-40B4-BE49-F238E27FC236}">
                <a16:creationId xmlns:a16="http://schemas.microsoft.com/office/drawing/2014/main" id="{A6558374-1118-E892-B654-124E02292A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" t="15164" r="1398" b="1677"/>
          <a:stretch/>
        </p:blipFill>
        <p:spPr>
          <a:xfrm>
            <a:off x="-5578" y="1258197"/>
            <a:ext cx="9911578" cy="560357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BCC3EB-9E82-5CB5-1985-4A29BA9B0091}"/>
              </a:ext>
            </a:extLst>
          </p:cNvPr>
          <p:cNvSpPr txBox="1"/>
          <p:nvPr/>
        </p:nvSpPr>
        <p:spPr>
          <a:xfrm>
            <a:off x="2743777" y="99554"/>
            <a:ext cx="4418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生活クラブ生協</a:t>
            </a:r>
            <a:endParaRPr lang="en-US" altLang="ja-JP" sz="4400" dirty="0">
              <a:latin typeface="源柔ゴシックXP Bold" panose="020B0602020203020207" pitchFamily="50" charset="-128"/>
              <a:ea typeface="源柔ゴシックXP Bold" panose="020B0602020203020207" pitchFamily="50" charset="-128"/>
              <a:cs typeface="源柔ゴシックXP Bold" panose="020B0602020203020207" pitchFamily="50" charset="-128"/>
            </a:endParaRPr>
          </a:p>
          <a:p>
            <a:pPr algn="ctr"/>
            <a:r>
              <a:rPr lang="ja-JP" altLang="en-US" sz="44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キャラバン！</a:t>
            </a:r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33FB2CAD-F8A6-1A78-9D9F-D2821D116CF8}"/>
              </a:ext>
            </a:extLst>
          </p:cNvPr>
          <p:cNvSpPr/>
          <p:nvPr/>
        </p:nvSpPr>
        <p:spPr>
          <a:xfrm>
            <a:off x="179829" y="229869"/>
            <a:ext cx="799501" cy="810073"/>
          </a:xfrm>
          <a:prstGeom prst="flowChartConnector">
            <a:avLst/>
          </a:prstGeom>
          <a:solidFill>
            <a:srgbClr val="FFFFCC">
              <a:alpha val="50980"/>
            </a:srgbClr>
          </a:solidFill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国産原料</a:t>
            </a:r>
          </a:p>
        </p:txBody>
      </p:sp>
      <p:sp>
        <p:nvSpPr>
          <p:cNvPr id="11" name="フローチャート: 結合子 10">
            <a:extLst>
              <a:ext uri="{FF2B5EF4-FFF2-40B4-BE49-F238E27FC236}">
                <a16:creationId xmlns:a16="http://schemas.microsoft.com/office/drawing/2014/main" id="{B2F78122-FE31-160A-F3CE-3CE35FF634B8}"/>
              </a:ext>
            </a:extLst>
          </p:cNvPr>
          <p:cNvSpPr/>
          <p:nvPr/>
        </p:nvSpPr>
        <p:spPr>
          <a:xfrm>
            <a:off x="1266725" y="204417"/>
            <a:ext cx="1045708" cy="990788"/>
          </a:xfrm>
          <a:prstGeom prst="flowChartConnector">
            <a:avLst/>
          </a:prstGeom>
          <a:solidFill>
            <a:srgbClr val="FFCCFF">
              <a:alpha val="32157"/>
            </a:srgbClr>
          </a:solidFill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遺伝子</a:t>
            </a:r>
            <a:endParaRPr lang="en-US" altLang="ja-JP" sz="11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組み換え対策</a:t>
            </a:r>
          </a:p>
        </p:txBody>
      </p:sp>
      <p:sp>
        <p:nvSpPr>
          <p:cNvPr id="13" name="フローチャート: 結合子 12">
            <a:extLst>
              <a:ext uri="{FF2B5EF4-FFF2-40B4-BE49-F238E27FC236}">
                <a16:creationId xmlns:a16="http://schemas.microsoft.com/office/drawing/2014/main" id="{B5300ABB-6B41-DF2D-C2ED-920ED9C1500A}"/>
              </a:ext>
            </a:extLst>
          </p:cNvPr>
          <p:cNvSpPr/>
          <p:nvPr/>
        </p:nvSpPr>
        <p:spPr>
          <a:xfrm>
            <a:off x="1619505" y="1237129"/>
            <a:ext cx="1268350" cy="1223800"/>
          </a:xfrm>
          <a:prstGeom prst="flowChartConnector">
            <a:avLst/>
          </a:prstGeom>
          <a:solidFill>
            <a:srgbClr val="FFFFCC">
              <a:alpha val="38824"/>
            </a:srgbClr>
          </a:solidFill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農薬・化学肥料削減</a:t>
            </a:r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A6D9DB10-F845-4B9F-7E10-9F89AC086E26}"/>
              </a:ext>
            </a:extLst>
          </p:cNvPr>
          <p:cNvSpPr/>
          <p:nvPr/>
        </p:nvSpPr>
        <p:spPr>
          <a:xfrm>
            <a:off x="6746819" y="348429"/>
            <a:ext cx="2424075" cy="1417254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配達手数料無料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・お子さんが小学校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入学前まで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・加入後</a:t>
            </a:r>
            <a:r>
              <a:rPr lang="en-US" altLang="ja-JP" sz="1000" dirty="0">
                <a:solidFill>
                  <a:schemeClr val="tx1"/>
                </a:solidFill>
              </a:rPr>
              <a:t>1</a:t>
            </a:r>
            <a:r>
              <a:rPr lang="ja-JP" altLang="en-US" sz="1000" dirty="0">
                <a:solidFill>
                  <a:schemeClr val="tx1"/>
                </a:solidFill>
              </a:rPr>
              <a:t>年以内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r"/>
            <a:r>
              <a:rPr lang="ja-JP" altLang="en-US" sz="1000" dirty="0">
                <a:solidFill>
                  <a:schemeClr val="tx1"/>
                </a:solidFill>
              </a:rPr>
              <a:t>　　いずれか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4A329A85-07BE-DEF9-315C-E4AD2192F038}"/>
              </a:ext>
            </a:extLst>
          </p:cNvPr>
          <p:cNvSpPr/>
          <p:nvPr/>
        </p:nvSpPr>
        <p:spPr>
          <a:xfrm>
            <a:off x="593346" y="1151314"/>
            <a:ext cx="951780" cy="940426"/>
          </a:xfrm>
          <a:prstGeom prst="flowChartConnector">
            <a:avLst/>
          </a:prstGeom>
          <a:solidFill>
            <a:srgbClr val="FFCCCC">
              <a:alpha val="38824"/>
            </a:srgbClr>
          </a:solidFill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添加物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削減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2F7FB8F-7B9D-1725-4C71-A06FFA58F0AB}"/>
              </a:ext>
            </a:extLst>
          </p:cNvPr>
          <p:cNvSpPr txBox="1"/>
          <p:nvPr/>
        </p:nvSpPr>
        <p:spPr>
          <a:xfrm>
            <a:off x="3446994" y="1765682"/>
            <a:ext cx="290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月　 日　（　 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42521F9-10EE-A963-1F8D-30D66F38B359}"/>
              </a:ext>
            </a:extLst>
          </p:cNvPr>
          <p:cNvSpPr txBox="1"/>
          <p:nvPr/>
        </p:nvSpPr>
        <p:spPr>
          <a:xfrm>
            <a:off x="3810256" y="2439718"/>
            <a:ext cx="1876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：　　～　　 ：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AD5F879-D144-3833-BDCA-57C462CE26D4}"/>
              </a:ext>
            </a:extLst>
          </p:cNvPr>
          <p:cNvSpPr txBox="1"/>
          <p:nvPr/>
        </p:nvSpPr>
        <p:spPr>
          <a:xfrm>
            <a:off x="1789579" y="3106690"/>
            <a:ext cx="850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会場：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87C972C-C0F2-9D50-A3BD-0C076353F144}"/>
              </a:ext>
            </a:extLst>
          </p:cNvPr>
          <p:cNvSpPr txBox="1"/>
          <p:nvPr/>
        </p:nvSpPr>
        <p:spPr>
          <a:xfrm>
            <a:off x="1764596" y="3485589"/>
            <a:ext cx="2499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雨天中止</a:t>
            </a:r>
            <a:r>
              <a:rPr lang="ja-JP" altLang="en-US" sz="12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（小雨決行の場合有）</a:t>
            </a:r>
            <a:endParaRPr lang="ja-JP" altLang="en-US" sz="2000" dirty="0">
              <a:latin typeface="源柔ゴシックXP Bold" panose="020B0602020203020207" pitchFamily="50" charset="-128"/>
              <a:ea typeface="源柔ゴシックXP Bold" panose="020B0602020203020207" pitchFamily="50" charset="-128"/>
              <a:cs typeface="源柔ゴシックXP Bold" panose="020B0602020203020207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CB6AB4-462B-CF6E-6ED8-BF973F848952}"/>
              </a:ext>
            </a:extLst>
          </p:cNvPr>
          <p:cNvSpPr/>
          <p:nvPr/>
        </p:nvSpPr>
        <p:spPr>
          <a:xfrm>
            <a:off x="5746393" y="3238034"/>
            <a:ext cx="2255542" cy="2286207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5194E1-3CC7-6D06-7E3A-A5C1BF6A9E2E}"/>
              </a:ext>
            </a:extLst>
          </p:cNvPr>
          <p:cNvSpPr txBox="1"/>
          <p:nvPr/>
        </p:nvSpPr>
        <p:spPr>
          <a:xfrm>
            <a:off x="6092320" y="2910957"/>
            <a:ext cx="1411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↓キャラバン会場↓</a:t>
            </a:r>
            <a:endParaRPr lang="ja-JP" altLang="en-US" sz="1600" dirty="0">
              <a:latin typeface="源柔ゴシックXP Bold" panose="020B0602020203020207" pitchFamily="50" charset="-128"/>
              <a:ea typeface="源柔ゴシックXP Bold" panose="020B0602020203020207" pitchFamily="50" charset="-128"/>
              <a:cs typeface="源柔ゴシックXP Bold" panose="020B0602020203020207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A020B0-CEF9-785B-5600-CA34B9E5F2C3}"/>
              </a:ext>
            </a:extLst>
          </p:cNvPr>
          <p:cNvSpPr txBox="1"/>
          <p:nvPr/>
        </p:nvSpPr>
        <p:spPr>
          <a:xfrm>
            <a:off x="7862616" y="11706"/>
            <a:ext cx="2043384" cy="38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200"/>
              </a:lnSpc>
            </a:pPr>
            <a:r>
              <a:rPr lang="ja-JP" altLang="en-US" sz="800" dirty="0">
                <a:latin typeface="源柔ゴシックXP Regular" panose="020B0302020203020207" pitchFamily="50" charset="-128"/>
                <a:ea typeface="源柔ゴシックXP Regular" panose="020B0302020203020207" pitchFamily="50" charset="-128"/>
                <a:cs typeface="源柔ゴシックXP Regular" panose="020B0302020203020207" pitchFamily="50" charset="-128"/>
              </a:rPr>
              <a:t>多摩きた生活クラブ生活協同組合</a:t>
            </a:r>
            <a:endParaRPr lang="en-US" altLang="ja-JP" sz="800" dirty="0">
              <a:latin typeface="源柔ゴシックXP Regular" panose="020B0302020203020207" pitchFamily="50" charset="-128"/>
              <a:ea typeface="源柔ゴシックXP Regular" panose="020B0302020203020207" pitchFamily="50" charset="-128"/>
              <a:cs typeface="源柔ゴシックXP Regular" panose="020B0302020203020207" pitchFamily="50" charset="-128"/>
            </a:endParaRPr>
          </a:p>
          <a:p>
            <a:pPr algn="r">
              <a:lnSpc>
                <a:spcPts val="1200"/>
              </a:lnSpc>
            </a:pPr>
            <a:r>
              <a:rPr lang="ja-JP" altLang="en-US" sz="800" dirty="0">
                <a:latin typeface="源柔ゴシックXP Regular" panose="020B0302020203020207" pitchFamily="50" charset="-128"/>
                <a:ea typeface="源柔ゴシックXP Regular" panose="020B0302020203020207" pitchFamily="50" charset="-128"/>
                <a:cs typeface="源柔ゴシックXP Regular" panose="020B0302020203020207" pitchFamily="50" charset="-128"/>
              </a:rPr>
              <a:t>発行：</a:t>
            </a:r>
            <a:r>
              <a:rPr lang="en-US" altLang="ja-JP" sz="800" dirty="0">
                <a:latin typeface="源柔ゴシックXP Regular" panose="020B0302020203020207" pitchFamily="50" charset="-128"/>
                <a:ea typeface="源柔ゴシックXP Regular" panose="020B0302020203020207" pitchFamily="50" charset="-128"/>
                <a:cs typeface="源柔ゴシックXP Regular" panose="020B0302020203020207" pitchFamily="50" charset="-128"/>
              </a:rPr>
              <a:t>2024.04</a:t>
            </a:r>
            <a:r>
              <a:rPr lang="ja-JP" altLang="en-US" sz="800" dirty="0">
                <a:latin typeface="源柔ゴシックXP Regular" panose="020B0302020203020207" pitchFamily="50" charset="-128"/>
                <a:ea typeface="源柔ゴシックXP Regular" panose="020B0302020203020207" pitchFamily="50" charset="-128"/>
                <a:cs typeface="源柔ゴシックXP Regular" panose="020B0302020203020207" pitchFamily="50" charset="-128"/>
              </a:rPr>
              <a:t>　</a:t>
            </a:r>
            <a:endParaRPr lang="en-US" altLang="ja-JP" sz="800" dirty="0">
              <a:latin typeface="源柔ゴシックXP Regular" panose="020B0302020203020207" pitchFamily="50" charset="-128"/>
              <a:ea typeface="源柔ゴシックXP Regular" panose="020B0302020203020207" pitchFamily="50" charset="-128"/>
              <a:cs typeface="源柔ゴシックXP Regular" panose="020B0302020203020207" pitchFamily="50" charset="-128"/>
            </a:endParaRPr>
          </a:p>
        </p:txBody>
      </p: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88A19D77-481A-86BA-8262-17A8CA882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703" y="5114670"/>
            <a:ext cx="545727" cy="545727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007EAF-044A-99FA-8630-326EADBC8118}"/>
              </a:ext>
            </a:extLst>
          </p:cNvPr>
          <p:cNvSpPr txBox="1"/>
          <p:nvPr/>
        </p:nvSpPr>
        <p:spPr>
          <a:xfrm>
            <a:off x="3953705" y="5220796"/>
            <a:ext cx="757867" cy="393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900" dirty="0">
                <a:latin typeface="源柔ゴシックXP Regular" panose="020B0302020203020207" pitchFamily="50" charset="-128"/>
                <a:ea typeface="源柔ゴシックXP Regular" panose="020B0302020203020207" pitchFamily="50" charset="-128"/>
                <a:cs typeface="源柔ゴシックXP Regular" panose="020B0302020203020207" pitchFamily="50" charset="-128"/>
              </a:rPr>
              <a:t>資料請求</a:t>
            </a:r>
            <a:endParaRPr lang="en-US" altLang="ja-JP" sz="900" dirty="0">
              <a:latin typeface="源柔ゴシックXP Regular" panose="020B0302020203020207" pitchFamily="50" charset="-128"/>
              <a:ea typeface="源柔ゴシックXP Regular" panose="020B0302020203020207" pitchFamily="50" charset="-128"/>
              <a:cs typeface="源柔ゴシックXP Regular" panose="020B0302020203020207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900" dirty="0">
                <a:latin typeface="源柔ゴシックXP Regular" panose="020B0302020203020207" pitchFamily="50" charset="-128"/>
                <a:ea typeface="源柔ゴシックXP Regular" panose="020B0302020203020207" pitchFamily="50" charset="-128"/>
                <a:cs typeface="源柔ゴシックXP Regular" panose="020B0302020203020207" pitchFamily="50" charset="-128"/>
              </a:rPr>
              <a:t>はコチラ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55E09A-A366-CC5F-5DE6-48F5826BA214}"/>
              </a:ext>
            </a:extLst>
          </p:cNvPr>
          <p:cNvSpPr txBox="1"/>
          <p:nvPr/>
        </p:nvSpPr>
        <p:spPr>
          <a:xfrm>
            <a:off x="1645873" y="3824143"/>
            <a:ext cx="4173678" cy="1007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sz="1400" dirty="0">
                <a:latin typeface="源柔ゴシックXP Normal" panose="020B0202020203020207" pitchFamily="50" charset="-128"/>
                <a:ea typeface="源柔ゴシックXP Normal" panose="020B0202020203020207" pitchFamily="50" charset="-128"/>
                <a:cs typeface="源柔ゴシックXP Normal" panose="020B0202020203020207" pitchFamily="50" charset="-128"/>
              </a:rPr>
              <a:t>こだわりの調味料やお菓子・飲み物・せっけんなど</a:t>
            </a:r>
            <a:endParaRPr lang="en-US" altLang="ja-JP" sz="1400" dirty="0">
              <a:latin typeface="源柔ゴシックXP Normal" panose="020B0202020203020207" pitchFamily="50" charset="-128"/>
              <a:ea typeface="源柔ゴシックXP Normal" panose="020B0202020203020207" pitchFamily="50" charset="-128"/>
              <a:cs typeface="源柔ゴシックXP Normal" panose="020B0202020203020207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400" dirty="0">
                <a:latin typeface="源柔ゴシックXP Normal" panose="020B0202020203020207" pitchFamily="50" charset="-128"/>
                <a:ea typeface="源柔ゴシックXP Normal" panose="020B0202020203020207" pitchFamily="50" charset="-128"/>
                <a:cs typeface="源柔ゴシックXP Normal" panose="020B0202020203020207" pitchFamily="50" charset="-128"/>
              </a:rPr>
              <a:t>生活クラブだけのオリジナル品をご紹介♪</a:t>
            </a:r>
            <a:endParaRPr lang="en-US" altLang="ja-JP" sz="1400" dirty="0">
              <a:latin typeface="源柔ゴシックXP Normal" panose="020B0202020203020207" pitchFamily="50" charset="-128"/>
              <a:ea typeface="源柔ゴシックXP Normal" panose="020B0202020203020207" pitchFamily="50" charset="-128"/>
              <a:cs typeface="源柔ゴシックXP Normal" panose="020B0202020203020207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400" dirty="0">
                <a:latin typeface="源柔ゴシックXP Normal" panose="020B0202020203020207" pitchFamily="50" charset="-128"/>
                <a:ea typeface="源柔ゴシックXP Normal" panose="020B0202020203020207" pitchFamily="50" charset="-128"/>
                <a:cs typeface="源柔ゴシックXP Normal" panose="020B0202020203020207" pitchFamily="50" charset="-128"/>
              </a:rPr>
              <a:t>試食・試飲あります。 　　</a:t>
            </a:r>
            <a:endParaRPr lang="en-US" altLang="ja-JP" sz="1400" dirty="0">
              <a:latin typeface="源柔ゴシックXP Normal" panose="020B0202020203020207" pitchFamily="50" charset="-128"/>
              <a:ea typeface="源柔ゴシックXP Normal" panose="020B0202020203020207" pitchFamily="50" charset="-128"/>
              <a:cs typeface="源柔ゴシックXP Normal" panose="020B0202020203020207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400" dirty="0">
                <a:latin typeface="源柔ゴシックXP Normal" panose="020B0202020203020207" pitchFamily="50" charset="-128"/>
                <a:ea typeface="源柔ゴシックXP Normal" panose="020B0202020203020207" pitchFamily="50" charset="-128"/>
                <a:cs typeface="源柔ゴシックXP Normal" panose="020B0202020203020207" pitchFamily="50" charset="-128"/>
              </a:rPr>
              <a:t>ぜひお立ち寄りください！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A5637F-11EA-BDC9-F9EC-4A7DAAC297B1}"/>
              </a:ext>
            </a:extLst>
          </p:cNvPr>
          <p:cNvSpPr txBox="1"/>
          <p:nvPr/>
        </p:nvSpPr>
        <p:spPr>
          <a:xfrm>
            <a:off x="1894049" y="5117068"/>
            <a:ext cx="2043384" cy="545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4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多摩きた生活クラブ生協</a:t>
            </a:r>
            <a:endParaRPr lang="en-US" altLang="ja-JP" sz="1400" dirty="0">
              <a:latin typeface="源柔ゴシックXP Bold" panose="020B0602020203020207" pitchFamily="50" charset="-128"/>
              <a:ea typeface="源柔ゴシックXP Bold" panose="020B0602020203020207" pitchFamily="50" charset="-128"/>
              <a:cs typeface="源柔ゴシックXP Bold" panose="020B0602020203020207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4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042-452-9797</a:t>
            </a:r>
            <a:r>
              <a:rPr lang="ja-JP" altLang="en-US" sz="700" dirty="0">
                <a:latin typeface="源柔ゴシックXP Bold" panose="020B0602020203020207" pitchFamily="50" charset="-128"/>
                <a:ea typeface="源柔ゴシックXP Bold" panose="020B0602020203020207" pitchFamily="50" charset="-128"/>
                <a:cs typeface="源柔ゴシックXP Bold" panose="020B0602020203020207" pitchFamily="50" charset="-128"/>
              </a:rPr>
              <a:t>（コールセンター）</a:t>
            </a:r>
            <a:endParaRPr lang="en-US" altLang="ja-JP" sz="1400" dirty="0">
              <a:latin typeface="源柔ゴシックXP Bold" panose="020B0602020203020207" pitchFamily="50" charset="-128"/>
              <a:ea typeface="源柔ゴシックXP Bold" panose="020B0602020203020207" pitchFamily="50" charset="-128"/>
              <a:cs typeface="源柔ゴシックXP Bold" panose="020B0602020203020207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736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108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源柔ゴシックXP Bold</vt:lpstr>
      <vt:lpstr>源柔ゴシックXP Normal</vt:lpstr>
      <vt:lpstr>源柔ゴシックXP Regular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多摩きた生活クラブ06（東村山・ブロック）</dc:creator>
  <cp:lastModifiedBy>多摩きた生活クラブ06（東村山・ブロック）</cp:lastModifiedBy>
  <cp:revision>5</cp:revision>
  <cp:lastPrinted>2024-04-02T00:24:12Z</cp:lastPrinted>
  <dcterms:created xsi:type="dcterms:W3CDTF">2024-03-14T08:35:28Z</dcterms:created>
  <dcterms:modified xsi:type="dcterms:W3CDTF">2024-04-02T00:32:49Z</dcterms:modified>
</cp:coreProperties>
</file>