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040" y="-71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0445" y="348487"/>
            <a:ext cx="10852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380" dirty="0">
                <a:latin typeface="MS PGothic"/>
                <a:cs typeface="MS PGothic"/>
              </a:rPr>
              <a:t>2025</a:t>
            </a:r>
            <a:r>
              <a:rPr sz="1600" spc="-50" dirty="0">
                <a:latin typeface="MS PGothic"/>
                <a:cs typeface="MS PGothic"/>
              </a:rPr>
              <a:t> 年度</a:t>
            </a:r>
            <a:endParaRPr sz="1600">
              <a:latin typeface="MS PGothic"/>
              <a:cs typeface="MS P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54223" y="348487"/>
            <a:ext cx="185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15" dirty="0">
                <a:latin typeface="MS PGothic"/>
                <a:cs typeface="MS PGothic"/>
              </a:rPr>
              <a:t>まち企画書兼報告書</a:t>
            </a:r>
            <a:endParaRPr sz="1600">
              <a:latin typeface="MS PGothic"/>
              <a:cs typeface="MS P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12002" y="610615"/>
            <a:ext cx="12827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latin typeface="MS PGothic"/>
                <a:cs typeface="MS PGothic"/>
              </a:rPr>
              <a:t>多摩きた生活クラブ生協</a:t>
            </a:r>
            <a:endParaRPr sz="900">
              <a:latin typeface="MS PGothic"/>
              <a:cs typeface="MS P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40433" y="6983856"/>
            <a:ext cx="268605" cy="172720"/>
          </a:xfrm>
          <a:custGeom>
            <a:avLst/>
            <a:gdLst/>
            <a:ahLst/>
            <a:cxnLst/>
            <a:rect l="l" t="t" r="r" b="b"/>
            <a:pathLst>
              <a:path w="268605" h="172720">
                <a:moveTo>
                  <a:pt x="268223" y="0"/>
                </a:moveTo>
                <a:lnTo>
                  <a:pt x="0" y="0"/>
                </a:lnTo>
                <a:lnTo>
                  <a:pt x="0" y="172212"/>
                </a:lnTo>
                <a:lnTo>
                  <a:pt x="268223" y="172212"/>
                </a:lnTo>
                <a:lnTo>
                  <a:pt x="268223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03533"/>
              </p:ext>
            </p:extLst>
          </p:nvPr>
        </p:nvGraphicFramePr>
        <p:xfrm>
          <a:off x="647700" y="772667"/>
          <a:ext cx="6303010" cy="95308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3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7970">
                <a:tc gridSpan="3">
                  <a:txBody>
                    <a:bodyPr/>
                    <a:lstStyle/>
                    <a:p>
                      <a:pPr marL="4632325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299710" algn="l"/>
                          <a:tab pos="5700395" algn="l"/>
                          <a:tab pos="6099810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提出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年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日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50" spc="60" dirty="0">
                          <a:latin typeface="MS PGothic"/>
                          <a:cs typeface="MS PGothic"/>
                        </a:rPr>
                        <a:t>□ 通常企画 ・ □ 生産者企画 ・ □ イベント出展 ・ □ 上映会・講演会 ・ □ 登録講師企画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50" spc="70" dirty="0">
                          <a:latin typeface="MS PGothic"/>
                          <a:cs typeface="MS PGothic"/>
                        </a:rPr>
                        <a:t>□ 生産者出会いの旅 ・ □ </a:t>
                      </a:r>
                      <a:r>
                        <a:rPr sz="1050" spc="114" dirty="0">
                          <a:latin typeface="MS PGothic"/>
                          <a:cs typeface="MS PGothic"/>
                        </a:rPr>
                        <a:t>CS</a:t>
                      </a:r>
                      <a:r>
                        <a:rPr sz="1050" spc="5" dirty="0">
                          <a:latin typeface="MS PGothic"/>
                          <a:cs typeface="MS PGothic"/>
                        </a:rPr>
                        <a:t> 食べもの講座</a:t>
                      </a:r>
                      <a:r>
                        <a:rPr sz="1050" b="1" spc="210" dirty="0">
                          <a:latin typeface="Microsoft JhengHei"/>
                          <a:cs typeface="Microsoft JhengHei"/>
                        </a:rPr>
                        <a:t>※ </a:t>
                      </a:r>
                      <a:r>
                        <a:rPr sz="1050" spc="150" dirty="0">
                          <a:latin typeface="MS PGothic"/>
                          <a:cs typeface="MS PGothic"/>
                        </a:rPr>
                        <a:t>・ □ ライフプラン講座</a:t>
                      </a:r>
                      <a:r>
                        <a:rPr sz="1050" b="1" spc="210" dirty="0">
                          <a:latin typeface="Microsoft JhengHei"/>
                          <a:cs typeface="Microsoft JhengHei"/>
                        </a:rPr>
                        <a:t>※ </a:t>
                      </a:r>
                      <a:r>
                        <a:rPr sz="1050" spc="75" dirty="0">
                          <a:latin typeface="MS PGothic"/>
                          <a:cs typeface="MS PGothic"/>
                        </a:rPr>
                        <a:t>・ □ 政策提案運動</a:t>
                      </a:r>
                      <a:r>
                        <a:rPr sz="1050" b="1" spc="105" dirty="0">
                          <a:latin typeface="Microsoft JhengHei"/>
                          <a:cs typeface="Microsoft JhengHei"/>
                        </a:rPr>
                        <a:t>※</a:t>
                      </a:r>
                      <a:endParaRPr sz="1050">
                        <a:latin typeface="Microsoft JhengHei"/>
                        <a:cs typeface="Microsoft JhengHe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1650364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70" dirty="0">
                          <a:latin typeface="MS PGothic"/>
                          <a:cs typeface="MS PGothic"/>
                        </a:rPr>
                        <a:t>そ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他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(	)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spc="15" dirty="0">
                          <a:latin typeface="MS PGothic"/>
                          <a:cs typeface="MS PGothic"/>
                        </a:rPr>
                        <a:t>該当する企画種別に□に印をつけて下さい。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900" b="1" dirty="0">
                          <a:latin typeface="Microsoft JhengHei"/>
                          <a:cs typeface="Microsoft JhengHei"/>
                        </a:rPr>
                        <a:t>※の企画は専用の企画書・報告書が別途必要となります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tabLst>
                          <a:tab pos="1937385" algn="l"/>
                        </a:tabLst>
                      </a:pPr>
                      <a:r>
                        <a:rPr sz="1050" spc="80" dirty="0">
                          <a:latin typeface="MS PGothic"/>
                          <a:cs typeface="MS PGothic"/>
                        </a:rPr>
                        <a:t>まち</a:t>
                      </a:r>
                      <a:r>
                        <a:rPr sz="1050" spc="75" dirty="0">
                          <a:latin typeface="MS PGothic"/>
                          <a:cs typeface="MS PGothic"/>
                        </a:rPr>
                        <a:t>名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主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催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団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体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：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1937385" algn="l"/>
                          <a:tab pos="3051175" algn="l"/>
                          <a:tab pos="4166870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主催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責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任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者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電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話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番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号</a:t>
                      </a:r>
                      <a:r>
                        <a:rPr sz="1050" spc="260" dirty="0">
                          <a:latin typeface="MS PGothic"/>
                          <a:cs typeface="MS PGothic"/>
                        </a:rPr>
                        <a:t>：(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)	事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務局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責任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者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：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944">
                <a:tc gridSpan="3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1899285" algn="l"/>
                        </a:tabLst>
                      </a:pPr>
                      <a:r>
                        <a:rPr sz="1050" b="1" dirty="0">
                          <a:latin typeface="Arial"/>
                          <a:cs typeface="Arial"/>
                        </a:rPr>
                        <a:t>WEB</a:t>
                      </a:r>
                      <a:r>
                        <a:rPr sz="1050" b="1" spc="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50" dirty="0">
                          <a:latin typeface="Microsoft JhengHei"/>
                          <a:cs typeface="Microsoft JhengHei"/>
                        </a:rPr>
                        <a:t>サイト掲載</a:t>
                      </a:r>
                      <a:r>
                        <a:rPr sz="1050" b="1" dirty="0">
                          <a:latin typeface="Microsoft JhengHei"/>
                          <a:cs typeface="Microsoft JhengHei"/>
                        </a:rPr>
                        <a:t>：□</a:t>
                      </a:r>
                      <a:r>
                        <a:rPr sz="1050" b="1" spc="-15" dirty="0">
                          <a:latin typeface="Microsoft JhengHei"/>
                          <a:cs typeface="Microsoft JhengHei"/>
                        </a:rPr>
                        <a:t>あ</a:t>
                      </a:r>
                      <a:r>
                        <a:rPr sz="1050" b="1" spc="-50" dirty="0">
                          <a:latin typeface="Microsoft JhengHei"/>
                          <a:cs typeface="Microsoft JhengHei"/>
                        </a:rPr>
                        <a:t>り</a:t>
                      </a:r>
                      <a:r>
                        <a:rPr sz="1050" b="1" dirty="0">
                          <a:latin typeface="Microsoft JhengHei"/>
                          <a:cs typeface="Microsoft JhengHei"/>
                        </a:rPr>
                        <a:t>	</a:t>
                      </a:r>
                      <a:r>
                        <a:rPr sz="1050" b="1" spc="85" dirty="0">
                          <a:latin typeface="Microsoft JhengHei"/>
                          <a:cs typeface="Microsoft JhengHei"/>
                        </a:rPr>
                        <a:t>□</a:t>
                      </a:r>
                      <a:r>
                        <a:rPr sz="1050" b="1" spc="135" dirty="0">
                          <a:latin typeface="Microsoft JhengHei"/>
                          <a:cs typeface="Microsoft JhengHei"/>
                        </a:rPr>
                        <a:t>な</a:t>
                      </a:r>
                      <a:r>
                        <a:rPr sz="1050" b="1" spc="85" dirty="0">
                          <a:latin typeface="Microsoft JhengHei"/>
                          <a:cs typeface="Microsoft JhengHei"/>
                        </a:rPr>
                        <a:t>し</a:t>
                      </a:r>
                      <a:endParaRPr sz="1050">
                        <a:latin typeface="Microsoft JhengHei"/>
                        <a:cs typeface="Microsoft JhengHe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  <a:tabLst>
                          <a:tab pos="1870075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申</a:t>
                      </a:r>
                      <a:r>
                        <a:rPr sz="1050" spc="2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込</a:t>
                      </a:r>
                      <a:r>
                        <a:rPr sz="105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み</a:t>
                      </a:r>
                      <a:r>
                        <a:rPr sz="1050" spc="53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あ</a:t>
                      </a:r>
                      <a:r>
                        <a:rPr sz="1050" spc="90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85" dirty="0">
                          <a:latin typeface="MS PGothic"/>
                          <a:cs typeface="MS PGothic"/>
                        </a:rPr>
                        <a:t>な</a:t>
                      </a:r>
                      <a:r>
                        <a:rPr sz="1050" spc="70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50" spc="90" dirty="0">
                          <a:latin typeface="MS PGothic"/>
                          <a:cs typeface="MS PGothic"/>
                        </a:rPr>
                        <a:t>＊</a:t>
                      </a:r>
                      <a:r>
                        <a:rPr sz="1050" spc="75" dirty="0">
                          <a:latin typeface="MS PGothic"/>
                          <a:cs typeface="MS PGothic"/>
                        </a:rPr>
                        <a:t>申</a:t>
                      </a:r>
                      <a:r>
                        <a:rPr sz="1050" spc="110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50" spc="130" dirty="0">
                          <a:latin typeface="MS PGothic"/>
                          <a:cs typeface="MS PGothic"/>
                        </a:rPr>
                        <a:t>込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み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あ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50" spc="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せん当</a:t>
                      </a:r>
                      <a:r>
                        <a:rPr sz="1050" spc="-1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会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50" spc="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1050" spc="145" dirty="0">
                          <a:latin typeface="MS PGothic"/>
                          <a:cs typeface="MS PGothic"/>
                        </a:rPr>
                        <a:t>越</a:t>
                      </a:r>
                      <a:r>
                        <a:rPr sz="1050" spc="95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50" spc="204" dirty="0">
                          <a:latin typeface="MS PGothic"/>
                          <a:cs typeface="MS PGothic"/>
                        </a:rPr>
                        <a:t>く</a:t>
                      </a:r>
                      <a:r>
                        <a:rPr sz="1050" spc="300" dirty="0">
                          <a:latin typeface="MS PGothic"/>
                          <a:cs typeface="MS PGothic"/>
                        </a:rPr>
                        <a:t>だ</a:t>
                      </a:r>
                      <a:r>
                        <a:rPr sz="1050" spc="140" dirty="0">
                          <a:latin typeface="MS PGothic"/>
                          <a:cs typeface="MS PGothic"/>
                        </a:rPr>
                        <a:t>さ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い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1870075" algn="l"/>
                          <a:tab pos="3203575" algn="l"/>
                          <a:tab pos="3737610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開催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法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spc="20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会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参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加の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み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105" dirty="0">
                          <a:latin typeface="MS PGothic"/>
                          <a:cs typeface="MS PGothic"/>
                        </a:rPr>
                        <a:t>オ</a:t>
                      </a:r>
                      <a:r>
                        <a:rPr sz="1050" spc="85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50" spc="195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050" spc="180" dirty="0">
                          <a:latin typeface="MS PGothic"/>
                          <a:cs typeface="MS PGothic"/>
                        </a:rPr>
                        <a:t>イ</a:t>
                      </a:r>
                      <a:r>
                        <a:rPr sz="1050" spc="60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50" spc="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み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併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用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800" spc="125" dirty="0">
                          <a:latin typeface="MS PGothic"/>
                          <a:cs typeface="MS PGothic"/>
                        </a:rPr>
                        <a:t>＊</a:t>
                      </a:r>
                      <a:r>
                        <a:rPr sz="800" spc="95" dirty="0">
                          <a:latin typeface="MS PGothic"/>
                          <a:cs typeface="MS PGothic"/>
                        </a:rPr>
                        <a:t>タ</a:t>
                      </a:r>
                      <a:r>
                        <a:rPr sz="800" spc="90" dirty="0">
                          <a:latin typeface="MS PGothic"/>
                          <a:cs typeface="MS PGothic"/>
                        </a:rPr>
                        <a:t>イ</a:t>
                      </a:r>
                      <a:r>
                        <a:rPr sz="800" spc="65" dirty="0">
                          <a:latin typeface="MS PGothic"/>
                          <a:cs typeface="MS PGothic"/>
                        </a:rPr>
                        <a:t>ト</a:t>
                      </a:r>
                      <a:r>
                        <a:rPr sz="800" spc="100" dirty="0">
                          <a:latin typeface="MS PGothic"/>
                          <a:cs typeface="MS PGothic"/>
                        </a:rPr>
                        <a:t>ル</a:t>
                      </a:r>
                      <a:r>
                        <a:rPr sz="800" spc="85" dirty="0">
                          <a:latin typeface="MS PGothic"/>
                          <a:cs typeface="MS PGothic"/>
                        </a:rPr>
                        <a:t>前</a:t>
                      </a:r>
                      <a:r>
                        <a:rPr sz="800" spc="290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800" spc="14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800" spc="120" dirty="0">
                          <a:latin typeface="MS PGothic"/>
                          <a:cs typeface="MS PGothic"/>
                        </a:rPr>
                        <a:t>オ</a:t>
                      </a:r>
                      <a:r>
                        <a:rPr sz="800" spc="110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800" spc="10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800" spc="90" dirty="0">
                          <a:latin typeface="MS PGothic"/>
                          <a:cs typeface="MS PGothic"/>
                        </a:rPr>
                        <a:t>イ</a:t>
                      </a:r>
                      <a:r>
                        <a:rPr sz="800" spc="110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800" spc="-10" dirty="0">
                          <a:latin typeface="MS PGothic"/>
                          <a:cs typeface="MS PGothic"/>
                        </a:rPr>
                        <a:t>】</a:t>
                      </a:r>
                      <a:r>
                        <a:rPr sz="800" spc="4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800" dirty="0">
                          <a:latin typeface="MS PGothic"/>
                          <a:cs typeface="MS PGothic"/>
                        </a:rPr>
                        <a:t>併</a:t>
                      </a:r>
                      <a:r>
                        <a:rPr sz="800" spc="-15" dirty="0">
                          <a:latin typeface="MS PGothic"/>
                          <a:cs typeface="MS PGothic"/>
                        </a:rPr>
                        <a:t>用</a:t>
                      </a:r>
                      <a:r>
                        <a:rPr sz="800" spc="85" dirty="0">
                          <a:latin typeface="MS PGothic"/>
                          <a:cs typeface="MS PGothic"/>
                        </a:rPr>
                        <a:t>】</a:t>
                      </a:r>
                      <a:r>
                        <a:rPr sz="800" spc="17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800" spc="155" dirty="0">
                          <a:latin typeface="MS PGothic"/>
                          <a:cs typeface="MS PGothic"/>
                        </a:rPr>
                        <a:t>つ</a:t>
                      </a:r>
                      <a:r>
                        <a:rPr sz="800" spc="70" dirty="0">
                          <a:latin typeface="MS PGothic"/>
                          <a:cs typeface="MS PGothic"/>
                        </a:rPr>
                        <a:t>き</a:t>
                      </a:r>
                      <a:r>
                        <a:rPr sz="800" spc="7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800" spc="35" dirty="0">
                          <a:latin typeface="MS PGothic"/>
                          <a:cs typeface="MS PGothic"/>
                        </a:rPr>
                        <a:t>す</a:t>
                      </a:r>
                      <a:endParaRPr sz="80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469265" algn="l"/>
                          <a:tab pos="187007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託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児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spc="20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託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児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あ</a:t>
                      </a:r>
                      <a:r>
                        <a:rPr sz="1050" spc="90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託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児</a:t>
                      </a:r>
                      <a:r>
                        <a:rPr sz="1050" spc="190" dirty="0">
                          <a:latin typeface="MS PGothic"/>
                          <a:cs typeface="MS PGothic"/>
                        </a:rPr>
                        <a:t>な</a:t>
                      </a:r>
                      <a:r>
                        <a:rPr sz="1050" spc="110" dirty="0">
                          <a:latin typeface="MS PGothic"/>
                          <a:cs typeface="MS PGothic"/>
                        </a:rPr>
                        <a:t>し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0595">
                <a:tc gridSpan="3">
                  <a:txBody>
                    <a:bodyPr/>
                    <a:lstStyle/>
                    <a:p>
                      <a:pPr marL="68580" algn="just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3260090" algn="l"/>
                        </a:tabLst>
                      </a:pPr>
                      <a:r>
                        <a:rPr sz="1200" b="1" dirty="0">
                          <a:latin typeface="Microsoft JhengHei"/>
                          <a:cs typeface="Microsoft JhengHei"/>
                        </a:rPr>
                        <a:t>企</a:t>
                      </a:r>
                      <a:r>
                        <a:rPr sz="1200" b="1" spc="315" dirty="0"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sz="1200" b="1" dirty="0">
                          <a:latin typeface="Microsoft JhengHei"/>
                          <a:cs typeface="Microsoft JhengHei"/>
                        </a:rPr>
                        <a:t>画</a:t>
                      </a:r>
                      <a:r>
                        <a:rPr sz="1200" b="1" spc="315" dirty="0"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sz="1200" b="1" dirty="0">
                          <a:latin typeface="Microsoft JhengHei"/>
                          <a:cs typeface="Microsoft JhengHei"/>
                        </a:rPr>
                        <a:t>名</a:t>
                      </a:r>
                      <a:r>
                        <a:rPr sz="1200" spc="55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00" spc="175" dirty="0">
                          <a:latin typeface="MS PGothic"/>
                          <a:cs typeface="MS PGothic"/>
                        </a:rPr>
                        <a:t>(23</a:t>
                      </a:r>
                      <a:r>
                        <a:rPr sz="1000" spc="50" dirty="0">
                          <a:latin typeface="MS PGothic"/>
                          <a:cs typeface="MS PGothic"/>
                        </a:rPr>
                        <a:t> 文字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まで</a:t>
                      </a:r>
                      <a:r>
                        <a:rPr sz="1000" spc="5" dirty="0">
                          <a:latin typeface="MS PGothic"/>
                          <a:cs typeface="MS PGothic"/>
                        </a:rPr>
                        <a:t>)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68580" marR="1021080" algn="just">
                        <a:lnSpc>
                          <a:spcPct val="108100"/>
                        </a:lnSpc>
                        <a:spcBef>
                          <a:spcPts val="10"/>
                        </a:spcBef>
                        <a:tabLst>
                          <a:tab pos="4199255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第</a:t>
                      </a:r>
                      <a:r>
                        <a:rPr sz="1050" spc="-5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254" dirty="0">
                          <a:latin typeface="MS PGothic"/>
                          <a:cs typeface="MS PGothic"/>
                        </a:rPr>
                        <a:t>1</a:t>
                      </a:r>
                      <a:r>
                        <a:rPr sz="1050" spc="-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希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望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spc="470" dirty="0">
                          <a:latin typeface="MS PGothic"/>
                          <a:cs typeface="MS PGothic"/>
                        </a:rPr>
                        <a:t>   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年</a:t>
                      </a:r>
                      <a:r>
                        <a:rPr sz="1050" spc="385" dirty="0">
                          <a:latin typeface="MS PGothic"/>
                          <a:cs typeface="MS PGothic"/>
                        </a:rPr>
                        <a:t>  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月</a:t>
                      </a:r>
                      <a:r>
                        <a:rPr sz="1050" spc="385" dirty="0">
                          <a:latin typeface="MS PGothic"/>
                          <a:cs typeface="MS PGothic"/>
                        </a:rPr>
                        <a:t>   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50" spc="50" dirty="0">
                          <a:latin typeface="MS PGothic"/>
                          <a:cs typeface="MS PGothic"/>
                        </a:rPr>
                        <a:t>(</a:t>
                      </a:r>
                      <a:r>
                        <a:rPr sz="1050" spc="210" dirty="0">
                          <a:latin typeface="MS PGothic"/>
                          <a:cs typeface="MS PGothic"/>
                        </a:rPr>
                        <a:t>  </a:t>
                      </a:r>
                      <a:r>
                        <a:rPr sz="1050" spc="50" dirty="0">
                          <a:latin typeface="MS PGothic"/>
                          <a:cs typeface="MS PGothic"/>
                        </a:rPr>
                        <a:t>)</a:t>
                      </a:r>
                      <a:r>
                        <a:rPr sz="1050" spc="390" dirty="0">
                          <a:latin typeface="MS PGothic"/>
                          <a:cs typeface="MS PGothic"/>
                        </a:rPr>
                        <a:t>   </a:t>
                      </a:r>
                      <a:r>
                        <a:rPr sz="1050" spc="53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spc="200" dirty="0">
                          <a:latin typeface="MS PGothic"/>
                          <a:cs typeface="MS PGothic"/>
                        </a:rPr>
                        <a:t> 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～</a:t>
                      </a:r>
                      <a:r>
                        <a:rPr sz="1050" spc="204" dirty="0">
                          <a:latin typeface="MS PGothic"/>
                          <a:cs typeface="MS PGothic"/>
                        </a:rPr>
                        <a:t>  </a:t>
                      </a:r>
                      <a:r>
                        <a:rPr sz="1050" spc="47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未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確定 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確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第</a:t>
                      </a:r>
                      <a:r>
                        <a:rPr sz="1050" spc="-5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254" dirty="0">
                          <a:latin typeface="MS PGothic"/>
                          <a:cs typeface="MS PGothic"/>
                        </a:rPr>
                        <a:t>2</a:t>
                      </a:r>
                      <a:r>
                        <a:rPr sz="1050" spc="-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希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望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spc="470" dirty="0">
                          <a:latin typeface="MS PGothic"/>
                          <a:cs typeface="MS PGothic"/>
                        </a:rPr>
                        <a:t>   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年</a:t>
                      </a:r>
                      <a:r>
                        <a:rPr sz="1050" spc="385" dirty="0">
                          <a:latin typeface="MS PGothic"/>
                          <a:cs typeface="MS PGothic"/>
                        </a:rPr>
                        <a:t>  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月</a:t>
                      </a:r>
                      <a:r>
                        <a:rPr sz="1050" spc="385" dirty="0">
                          <a:latin typeface="MS PGothic"/>
                          <a:cs typeface="MS PGothic"/>
                        </a:rPr>
                        <a:t>   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50" spc="50" dirty="0">
                          <a:latin typeface="MS PGothic"/>
                          <a:cs typeface="MS PGothic"/>
                        </a:rPr>
                        <a:t>(</a:t>
                      </a:r>
                      <a:r>
                        <a:rPr sz="1050" spc="210" dirty="0">
                          <a:latin typeface="MS PGothic"/>
                          <a:cs typeface="MS PGothic"/>
                        </a:rPr>
                        <a:t>  </a:t>
                      </a:r>
                      <a:r>
                        <a:rPr sz="1050" spc="50" dirty="0">
                          <a:latin typeface="MS PGothic"/>
                          <a:cs typeface="MS PGothic"/>
                        </a:rPr>
                        <a:t>)</a:t>
                      </a:r>
                      <a:r>
                        <a:rPr sz="1050" spc="390" dirty="0">
                          <a:latin typeface="MS PGothic"/>
                          <a:cs typeface="MS PGothic"/>
                        </a:rPr>
                        <a:t>   </a:t>
                      </a:r>
                      <a:r>
                        <a:rPr sz="1050" spc="53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spc="200" dirty="0">
                          <a:latin typeface="MS PGothic"/>
                          <a:cs typeface="MS PGothic"/>
                        </a:rPr>
                        <a:t> 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～</a:t>
                      </a:r>
                      <a:r>
                        <a:rPr sz="1050" spc="204" dirty="0">
                          <a:latin typeface="MS PGothic"/>
                          <a:cs typeface="MS PGothic"/>
                        </a:rPr>
                        <a:t>  </a:t>
                      </a:r>
                      <a:r>
                        <a:rPr sz="1050" spc="47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未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確定 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確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会</a:t>
                      </a:r>
                      <a:r>
                        <a:rPr sz="1050" spc="385" dirty="0">
                          <a:latin typeface="MS PGothic"/>
                          <a:cs typeface="MS PGothic"/>
                        </a:rPr>
                        <a:t>   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28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未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確定</a:t>
                      </a:r>
                      <a:r>
                        <a:rPr sz="1050" spc="200" dirty="0">
                          <a:latin typeface="MS PGothic"/>
                          <a:cs typeface="MS PGothic"/>
                        </a:rPr>
                        <a:t> 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確</a:t>
                      </a:r>
                      <a:r>
                        <a:rPr sz="1050" spc="-10" dirty="0">
                          <a:latin typeface="MS PGothic"/>
                          <a:cs typeface="MS PGothic"/>
                        </a:rPr>
                        <a:t>定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46926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住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所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：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50" spc="80" dirty="0">
                          <a:latin typeface="MS PGothic"/>
                          <a:cs typeface="MS PGothic"/>
                        </a:rPr>
                        <a:t>オンライン：各自ネット環境のある場所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69265" algn="l"/>
                          <a:tab pos="2002789" algn="l"/>
                          <a:tab pos="320230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対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象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多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摩</a:t>
                      </a:r>
                      <a:r>
                        <a:rPr sz="1050" spc="120" dirty="0">
                          <a:latin typeface="MS PGothic"/>
                          <a:cs typeface="MS PGothic"/>
                        </a:rPr>
                        <a:t>き</a:t>
                      </a:r>
                      <a:r>
                        <a:rPr sz="1050" spc="114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組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6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50" spc="130" dirty="0">
                          <a:latin typeface="MS PGothic"/>
                          <a:cs typeface="MS PGothic"/>
                        </a:rPr>
                        <a:t>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〇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〇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組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0" dirty="0">
                          <a:latin typeface="MS PGothic"/>
                          <a:cs typeface="MS PGothic"/>
                        </a:rPr>
                        <a:t>□○○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市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町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村にお住いの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方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 marL="8013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spc="55" dirty="0">
                          <a:latin typeface="MS PGothic"/>
                          <a:cs typeface="MS PGothic"/>
                        </a:rPr>
                        <a:t>□どなたでも参加できます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8580" marR="1795780">
                        <a:lnSpc>
                          <a:spcPct val="107600"/>
                        </a:lnSpc>
                        <a:tabLst>
                          <a:tab pos="469265" algn="l"/>
                          <a:tab pos="1336675" algn="l"/>
                          <a:tab pos="1601470" algn="l"/>
                          <a:tab pos="2070100" algn="l"/>
                          <a:tab pos="2650490" algn="l"/>
                          <a:tab pos="4318000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名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50" dirty="0">
                          <a:latin typeface="MS PGothic"/>
                          <a:cs typeface="MS PGothic"/>
                        </a:rPr>
                        <a:t>(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参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名</a:t>
                      </a:r>
                      <a:r>
                        <a:rPr sz="1050" spc="1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spc="60" dirty="0">
                          <a:latin typeface="MS PGothic"/>
                          <a:cs typeface="MS PGothic"/>
                        </a:rPr>
                        <a:t>オ</a:t>
                      </a:r>
                      <a:r>
                        <a:rPr sz="1050" spc="180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50" spc="17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050" spc="155" dirty="0">
                          <a:latin typeface="MS PGothic"/>
                          <a:cs typeface="MS PGothic"/>
                        </a:rPr>
                        <a:t>イ</a:t>
                      </a:r>
                      <a:r>
                        <a:rPr sz="1050" spc="60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50" spc="55" dirty="0">
                          <a:latin typeface="MS PGothic"/>
                          <a:cs typeface="MS PGothic"/>
                        </a:rPr>
                        <a:t>参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名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)参</a:t>
                      </a:r>
                      <a:r>
                        <a:rPr sz="105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50" spc="2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費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円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無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料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 marL="1002665" marR="1821180" indent="-934719">
                        <a:lnSpc>
                          <a:spcPct val="107600"/>
                        </a:lnSpc>
                        <a:spcBef>
                          <a:spcPts val="15"/>
                        </a:spcBef>
                        <a:tabLst>
                          <a:tab pos="469265" algn="l"/>
                          <a:tab pos="869950" algn="l"/>
                          <a:tab pos="2604770" algn="l"/>
                          <a:tab pos="3138170" algn="l"/>
                          <a:tab pos="3539490" algn="l"/>
                          <a:tab pos="3938270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託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児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あ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50" spc="229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spc="395" dirty="0">
                          <a:latin typeface="MS PGothic"/>
                          <a:cs typeface="MS PGothic"/>
                        </a:rPr>
                        <a:t>エ</a:t>
                      </a:r>
                      <a:r>
                        <a:rPr sz="1050" spc="190" dirty="0">
                          <a:latin typeface="MS PGothic"/>
                          <a:cs typeface="MS PGothic"/>
                        </a:rPr>
                        <a:t>ッ</a:t>
                      </a:r>
                      <a:r>
                        <a:rPr sz="1050" spc="204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50" spc="210" dirty="0">
                          <a:latin typeface="MS PGothic"/>
                          <a:cs typeface="MS PGothic"/>
                        </a:rPr>
                        <a:t>ロ</a:t>
                      </a:r>
                      <a:r>
                        <a:rPr sz="1050" spc="55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50" spc="55" dirty="0">
                          <a:latin typeface="MS PGothic"/>
                          <a:cs typeface="MS PGothic"/>
                        </a:rPr>
                        <a:t>け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あい制度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入者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み</a:t>
                      </a:r>
                      <a:r>
                        <a:rPr sz="1050" spc="1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入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可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組合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50" spc="100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1050" spc="85" dirty="0">
                          <a:latin typeface="MS PGothic"/>
                          <a:cs typeface="MS PGothic"/>
                        </a:rPr>
                        <a:t>な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いか</a:t>
                      </a:r>
                      <a:r>
                        <a:rPr sz="1050" spc="85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託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児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□あ</a:t>
                      </a:r>
                      <a:r>
                        <a:rPr sz="1050" spc="21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円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13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120" dirty="0">
                          <a:latin typeface="MS PGothic"/>
                          <a:cs typeface="MS PGothic"/>
                        </a:rPr>
                        <a:t>な</a:t>
                      </a:r>
                      <a:r>
                        <a:rPr sz="1050" spc="50" dirty="0">
                          <a:latin typeface="MS PGothic"/>
                          <a:cs typeface="MS PGothic"/>
                        </a:rPr>
                        <a:t>し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 marL="68580" marR="659765">
                        <a:lnSpc>
                          <a:spcPct val="107600"/>
                        </a:lnSpc>
                        <a:spcBef>
                          <a:spcPts val="15"/>
                        </a:spcBef>
                        <a:tabLst>
                          <a:tab pos="469265" algn="l"/>
                          <a:tab pos="869950" algn="l"/>
                          <a:tab pos="1002665" algn="l"/>
                          <a:tab pos="1403350" algn="l"/>
                          <a:tab pos="171767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託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児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190" dirty="0">
                          <a:latin typeface="MS PGothic"/>
                          <a:cs typeface="MS PGothic"/>
                        </a:rPr>
                        <a:t>な</a:t>
                      </a:r>
                      <a:r>
                        <a:rPr sz="1050" spc="110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800" dirty="0">
                          <a:latin typeface="MS PGothic"/>
                          <a:cs typeface="MS PGothic"/>
                        </a:rPr>
                        <a:t>託児はあ</a:t>
                      </a:r>
                      <a:r>
                        <a:rPr sz="800" spc="80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800" spc="95" dirty="0">
                          <a:latin typeface="MS PGothic"/>
                          <a:cs typeface="MS PGothic"/>
                        </a:rPr>
                        <a:t>ませ</a:t>
                      </a:r>
                      <a:r>
                        <a:rPr sz="800" spc="105" dirty="0">
                          <a:latin typeface="MS PGothic"/>
                          <a:cs typeface="MS PGothic"/>
                        </a:rPr>
                        <a:t>ん</a:t>
                      </a:r>
                      <a:r>
                        <a:rPr sz="800" spc="110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800" spc="60" dirty="0">
                          <a:latin typeface="MS PGothic"/>
                          <a:cs typeface="MS PGothic"/>
                        </a:rPr>
                        <a:t>、</a:t>
                      </a:r>
                      <a:r>
                        <a:rPr sz="800" spc="75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800" spc="80" dirty="0">
                          <a:latin typeface="MS PGothic"/>
                          <a:cs typeface="MS PGothic"/>
                        </a:rPr>
                        <a:t>子</a:t>
                      </a:r>
                      <a:r>
                        <a:rPr sz="800" dirty="0">
                          <a:latin typeface="MS PGothic"/>
                          <a:cs typeface="MS PGothic"/>
                        </a:rPr>
                        <a:t>さ</a:t>
                      </a:r>
                      <a:r>
                        <a:rPr sz="800" spc="90" dirty="0">
                          <a:latin typeface="MS PGothic"/>
                          <a:cs typeface="MS PGothic"/>
                        </a:rPr>
                        <a:t>ん</a:t>
                      </a:r>
                      <a:r>
                        <a:rPr sz="800" spc="60" dirty="0">
                          <a:latin typeface="MS PGothic"/>
                          <a:cs typeface="MS PGothic"/>
                        </a:rPr>
                        <a:t>も</a:t>
                      </a:r>
                      <a:r>
                        <a:rPr sz="800" dirty="0">
                          <a:latin typeface="MS PGothic"/>
                          <a:cs typeface="MS PGothic"/>
                        </a:rPr>
                        <a:t>一緒にど</a:t>
                      </a:r>
                      <a:r>
                        <a:rPr sz="800" spc="240" dirty="0">
                          <a:latin typeface="MS PGothic"/>
                          <a:cs typeface="MS PGothic"/>
                        </a:rPr>
                        <a:t>う</a:t>
                      </a:r>
                      <a:r>
                        <a:rPr sz="800" dirty="0">
                          <a:latin typeface="MS PGothic"/>
                          <a:cs typeface="MS PGothic"/>
                        </a:rPr>
                        <a:t>ぞ</a:t>
                      </a:r>
                      <a:r>
                        <a:rPr sz="800" spc="260" dirty="0">
                          <a:latin typeface="MS PGothic"/>
                          <a:cs typeface="MS PGothic"/>
                        </a:rPr>
                        <a:t>。</a:t>
                      </a:r>
                      <a:r>
                        <a:rPr sz="800" spc="5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800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800" spc="80" dirty="0">
                          <a:latin typeface="MS PGothic"/>
                          <a:cs typeface="MS PGothic"/>
                        </a:rPr>
                        <a:t>子</a:t>
                      </a:r>
                      <a:r>
                        <a:rPr sz="800" spc="60" dirty="0">
                          <a:latin typeface="MS PGothic"/>
                          <a:cs typeface="MS PGothic"/>
                        </a:rPr>
                        <a:t>さん</a:t>
                      </a:r>
                      <a:r>
                        <a:rPr sz="800" dirty="0">
                          <a:latin typeface="MS PGothic"/>
                          <a:cs typeface="MS PGothic"/>
                        </a:rPr>
                        <a:t>連</a:t>
                      </a:r>
                      <a:r>
                        <a:rPr sz="800" spc="-1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800" dirty="0">
                          <a:latin typeface="MS PGothic"/>
                          <a:cs typeface="MS PGothic"/>
                        </a:rPr>
                        <a:t>の参加</a:t>
                      </a:r>
                      <a:r>
                        <a:rPr sz="800" spc="-1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800" spc="100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800" spc="90" dirty="0">
                          <a:latin typeface="MS PGothic"/>
                          <a:cs typeface="MS PGothic"/>
                        </a:rPr>
                        <a:t>き</a:t>
                      </a:r>
                      <a:r>
                        <a:rPr sz="800" spc="80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800" spc="110" dirty="0">
                          <a:latin typeface="MS PGothic"/>
                          <a:cs typeface="MS PGothic"/>
                        </a:rPr>
                        <a:t>せ</a:t>
                      </a:r>
                      <a:r>
                        <a:rPr sz="800" spc="105" dirty="0">
                          <a:latin typeface="MS PGothic"/>
                          <a:cs typeface="MS PGothic"/>
                        </a:rPr>
                        <a:t>ん</a:t>
                      </a:r>
                      <a:r>
                        <a:rPr sz="800" spc="25" dirty="0">
                          <a:latin typeface="MS PGothic"/>
                          <a:cs typeface="MS PGothic"/>
                        </a:rPr>
                        <a:t>。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託児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締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切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(	)</a:t>
                      </a:r>
                    </a:p>
                    <a:p>
                      <a:pPr marL="68580" marR="1593850">
                        <a:lnSpc>
                          <a:spcPct val="107600"/>
                        </a:lnSpc>
                        <a:spcBef>
                          <a:spcPts val="10"/>
                        </a:spcBef>
                        <a:tabLst>
                          <a:tab pos="1002665" algn="l"/>
                          <a:tab pos="1403350" algn="l"/>
                          <a:tab pos="1717675" algn="l"/>
                          <a:tab pos="1899285" algn="l"/>
                          <a:tab pos="3900170" algn="l"/>
                          <a:tab pos="4299585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申込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締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切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(	)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＊</a:t>
                      </a:r>
                      <a:r>
                        <a:rPr sz="1050" spc="105" dirty="0">
                          <a:latin typeface="MS PGothic"/>
                          <a:cs typeface="MS PGothic"/>
                        </a:rPr>
                        <a:t>オ</a:t>
                      </a:r>
                      <a:r>
                        <a:rPr sz="1050" spc="85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50" spc="170" dirty="0">
                          <a:latin typeface="MS PGothic"/>
                          <a:cs typeface="MS PGothic"/>
                        </a:rPr>
                        <a:t>ライ</a:t>
                      </a:r>
                      <a:r>
                        <a:rPr sz="1050" spc="165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招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待</a:t>
                      </a:r>
                      <a:r>
                        <a:rPr sz="1050" spc="285" dirty="0">
                          <a:latin typeface="MS PGothic"/>
                          <a:cs typeface="MS PGothic"/>
                        </a:rPr>
                        <a:t>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ール</a:t>
                      </a:r>
                      <a:r>
                        <a:rPr sz="1050" spc="-10" dirty="0">
                          <a:latin typeface="MS PGothic"/>
                          <a:cs typeface="MS PGothic"/>
                        </a:rPr>
                        <a:t>配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6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50" spc="50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用意</a:t>
                      </a:r>
                      <a:r>
                        <a:rPr sz="1050" spc="-1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50" spc="60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50" spc="55" dirty="0">
                          <a:latin typeface="MS PGothic"/>
                          <a:cs typeface="MS PGothic"/>
                        </a:rPr>
                        <a:t>物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：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735965" algn="l"/>
                          <a:tab pos="3860800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問合</a:t>
                      </a:r>
                      <a:r>
                        <a:rPr sz="1050" spc="340" dirty="0">
                          <a:latin typeface="MS PGothic"/>
                          <a:cs typeface="MS PGothic"/>
                        </a:rPr>
                        <a:t>せ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50" spc="114" dirty="0">
                          <a:latin typeface="MS PGothic"/>
                          <a:cs typeface="MS PGothic"/>
                        </a:rPr>
                        <a:t>活</a:t>
                      </a:r>
                      <a:r>
                        <a:rPr sz="1050" spc="7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050" spc="150" dirty="0">
                          <a:latin typeface="MS PGothic"/>
                          <a:cs typeface="MS PGothic"/>
                        </a:rPr>
                        <a:t>ラブ</a:t>
                      </a:r>
                      <a:r>
                        <a:rPr sz="1050" spc="75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50" spc="9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50" spc="75" dirty="0">
                          <a:latin typeface="MS PGothic"/>
                          <a:cs typeface="MS PGothic"/>
                        </a:rPr>
                        <a:t>ル</a:t>
                      </a:r>
                      <a:r>
                        <a:rPr sz="1050" spc="114" dirty="0">
                          <a:latin typeface="MS PGothic"/>
                          <a:cs typeface="MS PGothic"/>
                        </a:rPr>
                        <a:t>セ</a:t>
                      </a:r>
                      <a:r>
                        <a:rPr sz="1050" spc="90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タ</a:t>
                      </a:r>
                      <a:r>
                        <a:rPr sz="1050" spc="14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50" spc="254" dirty="0">
                          <a:latin typeface="MS PGothic"/>
                          <a:cs typeface="MS PGothic"/>
                        </a:rPr>
                        <a:t>：042-</a:t>
                      </a:r>
                      <a:r>
                        <a:rPr sz="1050" spc="185" dirty="0">
                          <a:latin typeface="MS PGothic"/>
                          <a:cs typeface="MS PGothic"/>
                        </a:rPr>
                        <a:t>452-</a:t>
                      </a:r>
                      <a:r>
                        <a:rPr sz="1050" spc="229" dirty="0">
                          <a:latin typeface="MS PGothic"/>
                          <a:cs typeface="MS PGothic"/>
                        </a:rPr>
                        <a:t>9797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□デポー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国</a:t>
                      </a:r>
                      <a:r>
                        <a:rPr sz="1050" spc="210" dirty="0">
                          <a:latin typeface="MS PGothic"/>
                          <a:cs typeface="MS PGothic"/>
                        </a:rPr>
                        <a:t>分寺</a:t>
                      </a:r>
                      <a:r>
                        <a:rPr sz="1050" spc="165" dirty="0">
                          <a:latin typeface="MS PGothic"/>
                          <a:cs typeface="MS PGothic"/>
                        </a:rPr>
                        <a:t>：042-</a:t>
                      </a:r>
                      <a:r>
                        <a:rPr sz="1050" spc="185" dirty="0">
                          <a:latin typeface="MS PGothic"/>
                          <a:cs typeface="MS PGothic"/>
                        </a:rPr>
                        <a:t>359-</a:t>
                      </a:r>
                      <a:r>
                        <a:rPr sz="1050" spc="225" dirty="0">
                          <a:latin typeface="MS PGothic"/>
                          <a:cs typeface="MS PGothic"/>
                        </a:rPr>
                        <a:t>5160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 marL="735965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3060700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□デポー東村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50" spc="254" dirty="0">
                          <a:latin typeface="MS PGothic"/>
                          <a:cs typeface="MS PGothic"/>
                        </a:rPr>
                        <a:t>：042-</a:t>
                      </a:r>
                      <a:r>
                        <a:rPr sz="1050" spc="185" dirty="0">
                          <a:latin typeface="MS PGothic"/>
                          <a:cs typeface="MS PGothic"/>
                        </a:rPr>
                        <a:t>399-</a:t>
                      </a:r>
                      <a:r>
                        <a:rPr sz="1050" spc="229" dirty="0">
                          <a:latin typeface="MS PGothic"/>
                          <a:cs typeface="MS PGothic"/>
                        </a:rPr>
                        <a:t>7151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□デポー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東京</a:t>
                      </a:r>
                      <a:r>
                        <a:rPr sz="1050" spc="250" dirty="0">
                          <a:latin typeface="MS PGothic"/>
                          <a:cs typeface="MS PGothic"/>
                        </a:rPr>
                        <a:t>：042-</a:t>
                      </a:r>
                      <a:r>
                        <a:rPr sz="1050" spc="185" dirty="0">
                          <a:latin typeface="MS PGothic"/>
                          <a:cs typeface="MS PGothic"/>
                        </a:rPr>
                        <a:t>439-</a:t>
                      </a:r>
                      <a:r>
                        <a:rPr sz="1050" spc="225" dirty="0">
                          <a:latin typeface="MS PGothic"/>
                          <a:cs typeface="MS PGothic"/>
                        </a:rPr>
                        <a:t>7780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2435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-355" dirty="0">
                          <a:latin typeface="MS PGothic"/>
                          <a:cs typeface="MS PGothic"/>
                        </a:rPr>
                        <a:t>WEB</a:t>
                      </a:r>
                      <a:r>
                        <a:rPr sz="1050" spc="-445" dirty="0">
                          <a:latin typeface="MS PGothic"/>
                          <a:cs typeface="MS PGothic"/>
                        </a:rPr>
                        <a:t> ページ用コメント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160" dirty="0">
                          <a:latin typeface="MS PGothic"/>
                          <a:cs typeface="MS PGothic"/>
                        </a:rPr>
                        <a:t>WEB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 掲載コメント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50" spc="155" dirty="0">
                          <a:latin typeface="MS PGothic"/>
                          <a:cs typeface="MS PGothic"/>
                        </a:rPr>
                        <a:t>副題：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800" spc="25" dirty="0">
                          <a:latin typeface="MS PGothic"/>
                          <a:cs typeface="MS PGothic"/>
                        </a:rPr>
                        <a:t>＜お願い＞  ※オンライン企画のみ掲載</a:t>
                      </a:r>
                      <a:endParaRPr sz="800">
                        <a:latin typeface="MS PGothic"/>
                        <a:cs typeface="MS PGoth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spc="60" dirty="0">
                          <a:latin typeface="MS PGothic"/>
                          <a:cs typeface="MS PGothic"/>
                        </a:rPr>
                        <a:t>・参加できなくなった場合は、必ず主催者に連絡してください。</a:t>
                      </a:r>
                      <a:endParaRPr sz="800">
                        <a:latin typeface="MS PGothic"/>
                        <a:cs typeface="MS PGothic"/>
                      </a:endParaRPr>
                    </a:p>
                    <a:p>
                      <a:pPr marL="170180" marR="2353945" indent="-102235">
                        <a:lnSpc>
                          <a:spcPts val="1040"/>
                        </a:lnSpc>
                        <a:spcBef>
                          <a:spcPts val="40"/>
                        </a:spcBef>
                      </a:pPr>
                      <a:r>
                        <a:rPr sz="800" spc="20" dirty="0">
                          <a:latin typeface="MS PGothic"/>
                          <a:cs typeface="MS PGothic"/>
                        </a:rPr>
                        <a:t>・この企画に参加申込みされた方には、招待メールをお送りします。</a:t>
                      </a:r>
                      <a:r>
                        <a:rPr sz="800" spc="15" dirty="0">
                          <a:latin typeface="MS PGothic"/>
                          <a:cs typeface="MS PGothic"/>
                        </a:rPr>
                        <a:t>メールが届かなかった場合恐れ入りますがお問い合わせください。</a:t>
                      </a:r>
                      <a:endParaRPr sz="800">
                        <a:latin typeface="MS PGothic"/>
                        <a:cs typeface="MS PGoth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90" dirty="0">
                          <a:latin typeface="MS PGothic"/>
                          <a:cs typeface="MS PGothic"/>
                        </a:rPr>
                        <a:t>※Zoom</a:t>
                      </a:r>
                      <a:r>
                        <a:rPr sz="800" spc="5" dirty="0">
                          <a:latin typeface="MS PGothic"/>
                          <a:cs typeface="MS PGothic"/>
                        </a:rPr>
                        <a:t> は画像と音声を常時接続するため、データ通信がかなり必要です。</a:t>
                      </a:r>
                      <a:r>
                        <a:rPr sz="800" dirty="0">
                          <a:latin typeface="MS PGothic"/>
                          <a:cs typeface="MS PGothic"/>
                        </a:rPr>
                        <a:t>Wi-Fi</a:t>
                      </a:r>
                      <a:r>
                        <a:rPr sz="800" spc="80" dirty="0">
                          <a:latin typeface="MS PGothic"/>
                          <a:cs typeface="MS PGothic"/>
                        </a:rPr>
                        <a:t> 環境の確認をしてください。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120" dirty="0">
                          <a:latin typeface="MS PGothic"/>
                          <a:cs typeface="MS PGothic"/>
                        </a:rPr>
                        <a:t>実施目的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735965" algn="l"/>
                          <a:tab pos="1670050" algn="l"/>
                          <a:tab pos="3272154" algn="l"/>
                          <a:tab pos="4205605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□拡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大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利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用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促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進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新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規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入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者</a:t>
                      </a:r>
                      <a:r>
                        <a:rPr sz="1050" spc="200" dirty="0">
                          <a:latin typeface="MS PGothic"/>
                          <a:cs typeface="MS PGothic"/>
                        </a:rPr>
                        <a:t>フ</a:t>
                      </a:r>
                      <a:r>
                        <a:rPr sz="1050" spc="185" dirty="0">
                          <a:latin typeface="MS PGothic"/>
                          <a:cs typeface="MS PGothic"/>
                        </a:rPr>
                        <a:t>ォ</a:t>
                      </a:r>
                      <a:r>
                        <a:rPr sz="1050" spc="80" dirty="0">
                          <a:latin typeface="MS PGothic"/>
                          <a:cs typeface="MS PGothic"/>
                        </a:rPr>
                        <a:t>ロ</a:t>
                      </a:r>
                      <a:r>
                        <a:rPr sz="1050" spc="4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学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習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会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交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流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会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1403350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□その</a:t>
                      </a:r>
                      <a:r>
                        <a:rPr sz="1050" spc="355" dirty="0">
                          <a:latin typeface="MS PGothic"/>
                          <a:cs typeface="MS PGothic"/>
                        </a:rPr>
                        <a:t>他</a:t>
                      </a:r>
                      <a:r>
                        <a:rPr sz="1050" spc="12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）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-335" dirty="0">
                          <a:latin typeface="MS PGothic"/>
                          <a:cs typeface="MS PGothic"/>
                        </a:rPr>
                        <a:t>参加目標人数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735965" algn="l"/>
                          <a:tab pos="1002665" algn="l"/>
                          <a:tab pos="2585085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名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50" dirty="0">
                          <a:latin typeface="MS PGothic"/>
                          <a:cs typeface="MS PGothic"/>
                        </a:rPr>
                        <a:t>(</a:t>
                      </a:r>
                      <a:r>
                        <a:rPr sz="1050" spc="300" dirty="0">
                          <a:latin typeface="MS PGothic"/>
                          <a:cs typeface="MS PGothic"/>
                        </a:rPr>
                        <a:t>う</a:t>
                      </a:r>
                      <a:r>
                        <a:rPr sz="1050" spc="60" dirty="0">
                          <a:latin typeface="MS PGothic"/>
                          <a:cs typeface="MS PGothic"/>
                        </a:rPr>
                        <a:t>ち</a:t>
                      </a:r>
                      <a:r>
                        <a:rPr sz="1050" spc="55" dirty="0">
                          <a:latin typeface="MS PGothic"/>
                          <a:cs typeface="MS PGothic"/>
                        </a:rPr>
                        <a:t>組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50" spc="7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50" spc="65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1050" spc="50" dirty="0">
                          <a:latin typeface="MS PGothic"/>
                          <a:cs typeface="MS PGothic"/>
                        </a:rPr>
                        <a:t>な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名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)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050" spc="-150" dirty="0">
                          <a:latin typeface="MS PGothic"/>
                          <a:cs typeface="MS PGothic"/>
                        </a:rPr>
                        <a:t>実施後計画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901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8345">
                <a:tc grid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50" spc="110" dirty="0">
                          <a:latin typeface="MS PGothic"/>
                          <a:cs typeface="MS PGothic"/>
                        </a:rPr>
                        <a:t>広報・事前活動：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spc="90" dirty="0">
                          <a:latin typeface="MS PGothic"/>
                          <a:cs typeface="MS PGothic"/>
                        </a:rPr>
                        <a:t>□多摩きた</a:t>
                      </a:r>
                      <a:r>
                        <a:rPr sz="1050" spc="160" dirty="0">
                          <a:latin typeface="MS PGothic"/>
                          <a:cs typeface="MS PGothic"/>
                        </a:rPr>
                        <a:t>WEB</a:t>
                      </a:r>
                      <a:r>
                        <a:rPr sz="1050" spc="105" dirty="0">
                          <a:latin typeface="MS PGothic"/>
                          <a:cs typeface="MS PGothic"/>
                        </a:rPr>
                        <a:t> サイト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50" spc="85" dirty="0">
                          <a:latin typeface="MS PGothic"/>
                          <a:cs typeface="MS PGothic"/>
                        </a:rPr>
                        <a:t>□まち広報紙・別チラシ</a:t>
                      </a:r>
                      <a:r>
                        <a:rPr sz="1050" spc="10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spc="90" dirty="0">
                          <a:latin typeface="MS PGothic"/>
                          <a:cs typeface="MS PGothic"/>
                        </a:rPr>
                        <a:t>挟み込み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）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469265">
                        <a:lnSpc>
                          <a:spcPct val="100000"/>
                        </a:lnSpc>
                        <a:spcBef>
                          <a:spcPts val="115"/>
                        </a:spcBef>
                        <a:tabLst>
                          <a:tab pos="1003935" algn="l"/>
                          <a:tab pos="1203960" algn="l"/>
                          <a:tab pos="1470660" algn="l"/>
                          <a:tab pos="2936875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月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号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254" dirty="0">
                          <a:latin typeface="MS PGothic"/>
                          <a:cs typeface="MS PGothic"/>
                        </a:rPr>
                        <a:t>）～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配</a:t>
                      </a:r>
                      <a:r>
                        <a:rPr sz="1050" spc="-10" dirty="0">
                          <a:latin typeface="MS PGothic"/>
                          <a:cs typeface="MS PGothic"/>
                        </a:rPr>
                        <a:t>布</a:t>
                      </a:r>
                      <a:r>
                        <a:rPr sz="1050" spc="10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spc="210" dirty="0">
                          <a:latin typeface="MS PGothic"/>
                          <a:cs typeface="MS PGothic"/>
                        </a:rPr>
                        <a:t>原</a:t>
                      </a:r>
                      <a:r>
                        <a:rPr sz="1050" spc="195" dirty="0">
                          <a:latin typeface="MS PGothic"/>
                          <a:cs typeface="MS PGothic"/>
                        </a:rPr>
                        <a:t>稿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〆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切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）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42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当日の進め方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50" spc="75" dirty="0">
                          <a:latin typeface="MS PGothic"/>
                          <a:cs typeface="MS PGothic"/>
                        </a:rPr>
                        <a:t>(タイムスケジュール、担当など)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0445" y="348487"/>
            <a:ext cx="10852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380" dirty="0">
                <a:latin typeface="MS PGothic"/>
                <a:cs typeface="MS PGothic"/>
              </a:rPr>
              <a:t>2025</a:t>
            </a:r>
            <a:r>
              <a:rPr sz="1600" spc="-50" dirty="0">
                <a:latin typeface="MS PGothic"/>
                <a:cs typeface="MS PGothic"/>
              </a:rPr>
              <a:t> 年度</a:t>
            </a:r>
            <a:endParaRPr sz="1600">
              <a:latin typeface="MS PGothic"/>
              <a:cs typeface="MS P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54223" y="348487"/>
            <a:ext cx="185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15" dirty="0">
                <a:latin typeface="MS PGothic"/>
                <a:cs typeface="MS PGothic"/>
              </a:rPr>
              <a:t>まち企画書兼報告書</a:t>
            </a:r>
            <a:endParaRPr sz="1600">
              <a:latin typeface="MS PGothic"/>
              <a:cs typeface="MS P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12002" y="610615"/>
            <a:ext cx="12827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latin typeface="MS PGothic"/>
                <a:cs typeface="MS PGothic"/>
              </a:rPr>
              <a:t>多摩きた生活クラブ生協</a:t>
            </a:r>
            <a:endParaRPr sz="900">
              <a:latin typeface="MS PGothic"/>
              <a:cs typeface="MS P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47700" y="771143"/>
          <a:ext cx="6308722" cy="3784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1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2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92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23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91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255520">
                <a:tc gridSpan="3"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75" dirty="0">
                          <a:latin typeface="MS PGothic"/>
                          <a:cs typeface="MS PGothic"/>
                        </a:rPr>
                        <a:t>□対象しぼったチラシ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46926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670560" algn="l"/>
                          <a:tab pos="937260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254" dirty="0">
                          <a:latin typeface="MS PGothic"/>
                          <a:cs typeface="MS PGothic"/>
                        </a:rPr>
                        <a:t>）～</a:t>
                      </a:r>
                      <a:r>
                        <a:rPr sz="1050" spc="-35" dirty="0">
                          <a:latin typeface="MS PGothic"/>
                          <a:cs typeface="MS PGothic"/>
                        </a:rPr>
                        <a:t>配布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spc="65" dirty="0">
                          <a:latin typeface="MS PGothic"/>
                          <a:cs typeface="MS PGothic"/>
                        </a:rPr>
                        <a:t>□外まきチラシ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46926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668655" algn="l"/>
                          <a:tab pos="93535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260" dirty="0">
                          <a:latin typeface="MS PGothic"/>
                          <a:cs typeface="MS PGothic"/>
                        </a:rPr>
                        <a:t>）～</a:t>
                      </a:r>
                      <a:r>
                        <a:rPr sz="1050" spc="-25" dirty="0">
                          <a:latin typeface="MS PGothic"/>
                          <a:cs typeface="MS PGothic"/>
                        </a:rPr>
                        <a:t>配布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spc="150" dirty="0">
                          <a:latin typeface="MS PGothic"/>
                          <a:cs typeface="MS PGothic"/>
                        </a:rPr>
                        <a:t>□まち</a:t>
                      </a:r>
                      <a:r>
                        <a:rPr sz="1050" spc="210" dirty="0">
                          <a:latin typeface="MS PGothic"/>
                          <a:cs typeface="MS PGothic"/>
                        </a:rPr>
                        <a:t>SNS（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50" spc="85" dirty="0">
                          <a:latin typeface="MS PGothic"/>
                          <a:cs typeface="MS PGothic"/>
                        </a:rPr>
                        <a:t>□メルマガ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50" spc="60" dirty="0">
                          <a:latin typeface="MS PGothic"/>
                          <a:cs typeface="MS PGothic"/>
                        </a:rPr>
                        <a:t>□電話・声かけ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□デポー</a:t>
                      </a:r>
                      <a:r>
                        <a:rPr sz="1050" spc="51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spc="20" dirty="0">
                          <a:latin typeface="MS PGothic"/>
                          <a:cs typeface="MS PGothic"/>
                        </a:rPr>
                        <a:t>情報ワーク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8580" marR="690245" indent="133985">
                        <a:lnSpc>
                          <a:spcPts val="1370"/>
                        </a:lnSpc>
                        <a:spcBef>
                          <a:spcPts val="50"/>
                        </a:spcBef>
                      </a:pPr>
                      <a:r>
                        <a:rPr sz="1050" spc="-5" dirty="0">
                          <a:latin typeface="MS PGothic"/>
                          <a:cs typeface="MS PGothic"/>
                        </a:rPr>
                        <a:t>□その他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spc="90" dirty="0">
                          <a:latin typeface="MS PGothic"/>
                          <a:cs typeface="MS PGothic"/>
                        </a:rPr>
                        <a:t>事前準備：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□参加者電話がけ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155" dirty="0">
                          <a:latin typeface="MS PGothic"/>
                          <a:cs typeface="MS PGothic"/>
                        </a:rPr>
                        <a:t>対象：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50" spc="17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spc="65" dirty="0">
                          <a:latin typeface="MS PGothic"/>
                          <a:cs typeface="MS PGothic"/>
                        </a:rPr>
                        <a:t>原稿〆切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59690" algn="r">
                        <a:lnSpc>
                          <a:spcPct val="100000"/>
                        </a:lnSpc>
                      </a:pPr>
                      <a:r>
                        <a:rPr sz="1050" spc="10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50" spc="85" dirty="0">
                          <a:latin typeface="MS PGothic"/>
                          <a:cs typeface="MS PGothic"/>
                        </a:rPr>
                        <a:t>原稿〆切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R="59055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50" spc="480" dirty="0">
                          <a:latin typeface="MS PGothic"/>
                          <a:cs typeface="MS PGothic"/>
                        </a:rPr>
                        <a:t>）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1250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15" dirty="0">
                          <a:latin typeface="MS PGothic"/>
                          <a:cs typeface="MS PGothic"/>
                        </a:rPr>
                        <a:t>かご入れ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R="12446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50" spc="480" dirty="0">
                          <a:latin typeface="MS PGothic"/>
                          <a:cs typeface="MS PGothic"/>
                        </a:rPr>
                        <a:t>）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050" spc="-25" dirty="0">
                          <a:latin typeface="MS PGothic"/>
                          <a:cs typeface="MS PGothic"/>
                        </a:rPr>
                        <a:t>掲示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7485">
                        <a:lnSpc>
                          <a:spcPct val="100000"/>
                        </a:lnSpc>
                      </a:pPr>
                      <a:r>
                        <a:rPr sz="1050" spc="480" dirty="0">
                          <a:latin typeface="MS PGothic"/>
                          <a:cs typeface="MS PGothic"/>
                        </a:rPr>
                        <a:t>）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74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480" dirty="0">
                          <a:latin typeface="MS PGothic"/>
                          <a:cs typeface="MS PGothic"/>
                        </a:rPr>
                        <a:t>）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32080">
                        <a:lnSpc>
                          <a:spcPct val="100000"/>
                        </a:lnSpc>
                      </a:pPr>
                      <a:r>
                        <a:rPr sz="1050" spc="-10" dirty="0">
                          <a:latin typeface="MS PGothic"/>
                          <a:cs typeface="MS PGothic"/>
                        </a:rPr>
                        <a:t>声かけ</a:t>
                      </a:r>
                      <a:r>
                        <a:rPr sz="1050" spc="480" dirty="0">
                          <a:latin typeface="MS PGothic"/>
                          <a:cs typeface="MS PGothic"/>
                        </a:rPr>
                        <a:t>）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2413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予算計画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事務局依頼内容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35" dirty="0">
                          <a:latin typeface="MS PGothic"/>
                          <a:cs typeface="MS PGothic"/>
                        </a:rPr>
                        <a:t>＊該当センターに印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0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50" spc="100" dirty="0">
                          <a:latin typeface="MS PGothic"/>
                          <a:cs typeface="MS PGothic"/>
                        </a:rPr>
                        <a:t>まち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50" spc="35" dirty="0">
                          <a:latin typeface="MS PGothic"/>
                          <a:cs typeface="MS PGothic"/>
                        </a:rPr>
                        <a:t>多摩きた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50" spc="-25" dirty="0">
                          <a:latin typeface="MS PGothic"/>
                          <a:cs typeface="MS PGothic"/>
                        </a:rPr>
                        <a:t>東京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50" spc="-25" dirty="0">
                          <a:latin typeface="MS PGothic"/>
                          <a:cs typeface="MS PGothic"/>
                        </a:rPr>
                        <a:t>□小平 </a:t>
                      </a:r>
                      <a:r>
                        <a:rPr sz="1050" spc="65" dirty="0">
                          <a:latin typeface="MS PGothic"/>
                          <a:cs typeface="MS PGothic"/>
                        </a:rPr>
                        <a:t>C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989965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東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村</a:t>
                      </a:r>
                      <a:r>
                        <a:rPr sz="1050" spc="250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50" spc="65" dirty="0">
                          <a:latin typeface="MS PGothic"/>
                          <a:cs typeface="MS PGothic"/>
                        </a:rPr>
                        <a:t>C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20" dirty="0">
                          <a:latin typeface="MS PGothic"/>
                          <a:cs typeface="MS PGothic"/>
                        </a:rPr>
                        <a:t>□👉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梅</a:t>
                      </a:r>
                      <a:r>
                        <a:rPr sz="1050" spc="-4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65" dirty="0">
                          <a:latin typeface="MS PGothic"/>
                          <a:cs typeface="MS PGothic"/>
                        </a:rPr>
                        <a:t>C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715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4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30" dirty="0">
                          <a:latin typeface="MS PGothic"/>
                          <a:cs typeface="MS PGothic"/>
                        </a:rPr>
                        <a:t>まち委員長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7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担当理事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75" dirty="0">
                          <a:latin typeface="MS PGothic"/>
                          <a:cs typeface="MS PGothic"/>
                        </a:rPr>
                        <a:t>センター長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35" dirty="0">
                          <a:latin typeface="MS PGothic"/>
                          <a:cs typeface="MS PGothic"/>
                        </a:rPr>
                        <a:t>多摩きた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15" dirty="0">
                          <a:latin typeface="MS PGothic"/>
                          <a:cs typeface="MS PGothic"/>
                        </a:rPr>
                        <a:t>事務局次長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事務局長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33337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93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62420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93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62420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93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92735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626110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93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626110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93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33337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93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06627" y="4550790"/>
            <a:ext cx="469963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FF0000"/>
                </a:solidFill>
                <a:latin typeface="MS PGothic"/>
                <a:cs typeface="MS PGothic"/>
              </a:rPr>
              <a:t>※担当理事は所定フォルダに保存後、センター長へ「保存しましたメール」を忘れずにお願いします。</a:t>
            </a:r>
            <a:endParaRPr sz="800">
              <a:latin typeface="MS PGothic"/>
              <a:cs typeface="MS PGothic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4827142"/>
          <a:ext cx="6304911" cy="5134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97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0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6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1" spc="-10" dirty="0">
                          <a:latin typeface="Microsoft JhengHei"/>
                          <a:cs typeface="Microsoft JhengHei"/>
                        </a:rPr>
                        <a:t>企画報告書</a:t>
                      </a:r>
                      <a:endParaRPr sz="1200">
                        <a:latin typeface="Microsoft JhengHei"/>
                        <a:cs typeface="Microsoft JhengHei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 gridSpan="9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b="1" spc="-10" dirty="0">
                          <a:latin typeface="Microsoft JhengHei"/>
                          <a:cs typeface="Microsoft JhengHei"/>
                        </a:rPr>
                        <a:t>報告書作成者名：</a:t>
                      </a:r>
                      <a:endParaRPr sz="1200">
                        <a:latin typeface="Microsoft JhengHei"/>
                        <a:cs typeface="Microsoft JhengHei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1595">
                <a:tc gridSpan="6">
                  <a:txBody>
                    <a:bodyPr/>
                    <a:lstStyle/>
                    <a:p>
                      <a:pPr marL="68580" marR="2103755">
                        <a:lnSpc>
                          <a:spcPts val="1360"/>
                        </a:lnSpc>
                      </a:pPr>
                      <a:r>
                        <a:rPr sz="1050" spc="70" dirty="0">
                          <a:latin typeface="MS PGothic"/>
                          <a:cs typeface="MS PGothic"/>
                        </a:rPr>
                        <a:t>結果報告(□にチェックする。)</a:t>
                      </a:r>
                      <a:r>
                        <a:rPr sz="1050" b="1" spc="-10" dirty="0">
                          <a:latin typeface="Microsoft JhengHei"/>
                          <a:cs typeface="Microsoft JhengHei"/>
                        </a:rPr>
                        <a:t>組合員外への対応者：</a:t>
                      </a:r>
                      <a:endParaRPr sz="1050" dirty="0">
                        <a:latin typeface="Microsoft JhengHei"/>
                        <a:cs typeface="Microsoft JhengHe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3651885" algn="l"/>
                        </a:tabLst>
                      </a:pPr>
                      <a:r>
                        <a:rPr sz="1050" spc="210" dirty="0">
                          <a:latin typeface="MS PGothic"/>
                          <a:cs typeface="MS PGothic"/>
                        </a:rPr>
                        <a:t>当日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：□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紹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介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者</a:t>
                      </a:r>
                      <a:r>
                        <a:rPr sz="1050" spc="52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130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50" spc="110" dirty="0">
                          <a:latin typeface="MS PGothic"/>
                          <a:cs typeface="MS PGothic"/>
                        </a:rPr>
                        <a:t>ち</a:t>
                      </a:r>
                      <a:r>
                        <a:rPr sz="1050" spc="52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事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務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局</a:t>
                      </a:r>
                      <a:r>
                        <a:rPr sz="1050" spc="52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その</a:t>
                      </a:r>
                      <a:r>
                        <a:rPr sz="1050" spc="-10" dirty="0">
                          <a:latin typeface="MS PGothic"/>
                          <a:cs typeface="MS PGothic"/>
                        </a:rPr>
                        <a:t>他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(	)</a:t>
                      </a: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3651885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後日</a:t>
                      </a:r>
                      <a:r>
                        <a:rPr sz="1050" spc="254" dirty="0">
                          <a:latin typeface="MS PGothic"/>
                          <a:cs typeface="MS PGothic"/>
                        </a:rPr>
                        <a:t>：□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紹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介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者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spc="34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130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50" spc="110" dirty="0">
                          <a:latin typeface="MS PGothic"/>
                          <a:cs typeface="MS PGothic"/>
                        </a:rPr>
                        <a:t>ち</a:t>
                      </a:r>
                      <a:r>
                        <a:rPr sz="1050" spc="10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spc="21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spc="195" dirty="0">
                          <a:latin typeface="MS PGothic"/>
                          <a:cs typeface="MS PGothic"/>
                        </a:rPr>
                        <a:t>事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務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局</a:t>
                      </a:r>
                      <a:r>
                        <a:rPr sz="1050" spc="17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spc="340" dirty="0">
                          <a:latin typeface="MS PGothic"/>
                          <a:cs typeface="MS PGothic"/>
                        </a:rPr>
                        <a:t>□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その</a:t>
                      </a:r>
                      <a:r>
                        <a:rPr sz="1050" spc="-10" dirty="0">
                          <a:latin typeface="MS PGothic"/>
                          <a:cs typeface="MS PGothic"/>
                        </a:rPr>
                        <a:t>他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(	)</a:t>
                      </a: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50" b="1" spc="-20" dirty="0">
                          <a:latin typeface="Microsoft JhengHei"/>
                          <a:cs typeface="Microsoft JhengHei"/>
                        </a:rPr>
                        <a:t>成果：</a:t>
                      </a:r>
                      <a:endParaRPr sz="1050" dirty="0">
                        <a:latin typeface="Microsoft JhengHei"/>
                        <a:cs typeface="Microsoft JhengHe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050" b="1" spc="-20" dirty="0">
                          <a:latin typeface="Microsoft JhengHei"/>
                          <a:cs typeface="Microsoft JhengHei"/>
                        </a:rPr>
                        <a:t>課題：</a:t>
                      </a:r>
                      <a:endParaRPr sz="1050" dirty="0">
                        <a:latin typeface="Microsoft JhengHei"/>
                        <a:cs typeface="Microsoft JhengHe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050" b="1" spc="-10" dirty="0">
                          <a:latin typeface="Microsoft JhengHei"/>
                          <a:cs typeface="Microsoft JhengHei"/>
                        </a:rPr>
                        <a:t>アンケート集計等：</a:t>
                      </a:r>
                      <a:endParaRPr sz="1050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136650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参加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名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50" spc="240" dirty="0">
                          <a:latin typeface="MS PGothic"/>
                          <a:cs typeface="MS PGothic"/>
                        </a:rPr>
                        <a:t>【内訳】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05"/>
                        </a:spcBef>
                        <a:tabLst>
                          <a:tab pos="1269365" algn="l"/>
                        </a:tabLst>
                      </a:pPr>
                      <a:r>
                        <a:rPr sz="1050" spc="53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主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催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者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側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人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数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名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1269365" algn="l"/>
                        </a:tabLst>
                      </a:pPr>
                      <a:r>
                        <a:rPr sz="1050" spc="53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組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人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数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60" dirty="0">
                          <a:latin typeface="MS PGothic"/>
                          <a:cs typeface="MS PGothic"/>
                        </a:rPr>
                        <a:t>名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452245" algn="l"/>
                        </a:tabLst>
                      </a:pPr>
                      <a:r>
                        <a:rPr sz="1050" spc="50" dirty="0">
                          <a:latin typeface="MS PGothic"/>
                          <a:cs typeface="MS PGothic"/>
                        </a:rPr>
                        <a:t>(</a:t>
                      </a:r>
                      <a:r>
                        <a:rPr sz="1050" spc="190" dirty="0">
                          <a:latin typeface="MS PGothic"/>
                          <a:cs typeface="MS PGothic"/>
                        </a:rPr>
                        <a:t>う</a:t>
                      </a:r>
                      <a:r>
                        <a:rPr sz="1050" spc="254" dirty="0">
                          <a:latin typeface="MS PGothic"/>
                          <a:cs typeface="MS PGothic"/>
                        </a:rPr>
                        <a:t>ち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新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規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入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者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名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)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1701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800" spc="75" dirty="0">
                          <a:latin typeface="MS PGothic"/>
                          <a:cs typeface="MS PGothic"/>
                        </a:rPr>
                        <a:t>＊20</a:t>
                      </a:r>
                      <a:r>
                        <a:rPr sz="800" spc="-15" dirty="0">
                          <a:latin typeface="MS PGothic"/>
                          <a:cs typeface="MS PGothic"/>
                        </a:rPr>
                        <a:t>●●年加入以降/加入●年未満</a:t>
                      </a:r>
                      <a:endParaRPr sz="800">
                        <a:latin typeface="MS PGothic"/>
                        <a:cs typeface="MS PGothic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1269365" algn="l"/>
                        </a:tabLst>
                      </a:pPr>
                      <a:r>
                        <a:rPr sz="1050" spc="53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組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外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名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50" spc="25" dirty="0">
                          <a:latin typeface="MS PGothic"/>
                          <a:cs typeface="MS PGothic"/>
                        </a:rPr>
                        <a:t>(組合員外の氏名・行政区)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①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②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③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60" dirty="0">
                          <a:latin typeface="MS PGothic"/>
                          <a:cs typeface="MS PGothic"/>
                        </a:rPr>
                        <a:t>《組合員外の方の対応方法》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800">
                <a:tc gridSpan="9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735965" algn="l"/>
                        </a:tabLst>
                      </a:pPr>
                      <a:r>
                        <a:rPr sz="1050" dirty="0">
                          <a:latin typeface="MS PGothic"/>
                          <a:cs typeface="MS PGothic"/>
                        </a:rPr>
                        <a:t>決算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報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告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＊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裏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面に領</a:t>
                      </a:r>
                      <a:r>
                        <a:rPr sz="1050" spc="-15" dirty="0">
                          <a:latin typeface="MS PGothic"/>
                          <a:cs typeface="MS PGothic"/>
                        </a:rPr>
                        <a:t>収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書添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付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05">
                <a:tc gridSpan="5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25" dirty="0">
                          <a:latin typeface="MS PGothic"/>
                          <a:cs typeface="MS PGothic"/>
                        </a:rPr>
                        <a:t>収入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25" dirty="0">
                          <a:latin typeface="MS PGothic"/>
                          <a:cs typeface="MS PGothic"/>
                        </a:rPr>
                        <a:t>支出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1219">
                <a:tc gridSpan="5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40" dirty="0">
                          <a:latin typeface="MS PGothic"/>
                          <a:cs typeface="MS PGothic"/>
                        </a:rPr>
                        <a:t>多摩きたから</a:t>
                      </a:r>
                      <a:endParaRPr sz="1050">
                        <a:latin typeface="MS PGothic"/>
                        <a:cs typeface="MS PGothic"/>
                      </a:endParaRPr>
                    </a:p>
                    <a:p>
                      <a:pPr marL="68580" marR="2539365">
                        <a:lnSpc>
                          <a:spcPct val="108100"/>
                        </a:lnSpc>
                        <a:spcBef>
                          <a:spcPts val="5"/>
                        </a:spcBef>
                      </a:pPr>
                      <a:r>
                        <a:rPr sz="1050" spc="30" dirty="0">
                          <a:latin typeface="MS PGothic"/>
                          <a:cs typeface="MS PGothic"/>
                        </a:rPr>
                        <a:t>東京から</a:t>
                      </a:r>
                      <a:r>
                        <a:rPr sz="1050" spc="-20" dirty="0">
                          <a:latin typeface="MS PGothic"/>
                          <a:cs typeface="MS PGothic"/>
                        </a:rPr>
                        <a:t>参加費</a:t>
                      </a:r>
                      <a:r>
                        <a:rPr sz="1050" spc="5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50" spc="-20" dirty="0">
                          <a:latin typeface="MS PGothic"/>
                          <a:cs typeface="MS PGothic"/>
                        </a:rPr>
                        <a:t>その他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830">
                <a:tc gridSpan="5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収入合計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支出合計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705">
                <a:tc gridSpan="3"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30" dirty="0">
                          <a:latin typeface="MS PGothic"/>
                          <a:cs typeface="MS PGothic"/>
                        </a:rPr>
                        <a:t>まち委員長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担当理事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75" dirty="0">
                          <a:latin typeface="MS PGothic"/>
                          <a:cs typeface="MS PGothic"/>
                        </a:rPr>
                        <a:t>センター長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35" dirty="0">
                          <a:latin typeface="MS PGothic"/>
                          <a:cs typeface="MS PGothic"/>
                        </a:rPr>
                        <a:t>多摩きた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-15" dirty="0">
                          <a:latin typeface="MS PGothic"/>
                          <a:cs typeface="MS PGothic"/>
                        </a:rPr>
                        <a:t>事務局次長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-20" dirty="0">
                          <a:latin typeface="MS PGothic"/>
                          <a:cs typeface="MS PGothic"/>
                        </a:rPr>
                        <a:t>事務局長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985">
                <a:tc gridSpan="3"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855"/>
                        </a:spcBef>
                        <a:tabLst>
                          <a:tab pos="624840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1085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  <a:tabLst>
                          <a:tab pos="33337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1085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  <a:tabLst>
                          <a:tab pos="33337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1085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92735">
                        <a:lnSpc>
                          <a:spcPct val="100000"/>
                        </a:lnSpc>
                        <a:spcBef>
                          <a:spcPts val="855"/>
                        </a:spcBef>
                        <a:tabLst>
                          <a:tab pos="626110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1085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5"/>
                        </a:spcBef>
                        <a:tabLst>
                          <a:tab pos="33464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1085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  <a:tabLst>
                          <a:tab pos="333375" algn="l"/>
                        </a:tabLst>
                      </a:pPr>
                      <a:r>
                        <a:rPr sz="1050" spc="-50" dirty="0">
                          <a:latin typeface="MS PGothic"/>
                          <a:cs typeface="MS PGothic"/>
                        </a:rPr>
                        <a:t>/</a:t>
                      </a:r>
                      <a:r>
                        <a:rPr sz="1050" dirty="0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50" spc="-50" dirty="0">
                          <a:latin typeface="MS PGothic"/>
                          <a:cs typeface="MS PGothic"/>
                        </a:rPr>
                        <a:t>印</a:t>
                      </a:r>
                      <a:endParaRPr sz="1050" dirty="0">
                        <a:latin typeface="MS PGothic"/>
                        <a:cs typeface="MS PGothic"/>
                      </a:endParaRPr>
                    </a:p>
                  </a:txBody>
                  <a:tcPr marL="0" marR="0" marT="1085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06627" y="9958527"/>
            <a:ext cx="46996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0000"/>
                </a:solidFill>
                <a:latin typeface="MS PGothic"/>
                <a:cs typeface="MS PGothic"/>
              </a:rPr>
              <a:t>※担当理事は所定フォルダに保存後、センター長へ「保存しましたメール」を忘れずにお願いします。</a:t>
            </a:r>
            <a:endParaRPr sz="800">
              <a:latin typeface="MS PGothic"/>
              <a:cs typeface="MS P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642</Words>
  <Application>Microsoft Office PowerPoint</Application>
  <PresentationFormat>ユーザー設定</PresentationFormat>
  <Paragraphs>158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Microsoft JhengHei</vt:lpstr>
      <vt:lpstr>MS PGothic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まち名</dc:title>
  <dc:creator>watanabe</dc:creator>
  <cp:lastModifiedBy>多摩きた生活クラブ06（東村山・ブロック）</cp:lastModifiedBy>
  <cp:revision>1</cp:revision>
  <dcterms:created xsi:type="dcterms:W3CDTF">2025-03-14T02:32:09Z</dcterms:created>
  <dcterms:modified xsi:type="dcterms:W3CDTF">2025-03-14T02:32:37Z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2025-03-14T00:00:00Z</vt:filetime>
  </property>
  <property fmtid="{D5CDD505-2E9C-101B-9397-08002B2CF9AE}" pid="5" name="Producer">
    <vt:lpwstr>Microsoft® Word 2016</vt:lpwstr>
  </property>
</Properties>
</file>