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0192" y="350748"/>
            <a:ext cx="1083945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 spc="375">
                <a:latin typeface="MS PGothic"/>
                <a:cs typeface="MS PGothic"/>
              </a:rPr>
              <a:t>2026</a:t>
            </a:r>
            <a:r>
              <a:rPr dirty="0" sz="1600" spc="-45">
                <a:latin typeface="MS PGothic"/>
                <a:cs typeface="MS PGothic"/>
              </a:rPr>
              <a:t> 年度</a:t>
            </a:r>
            <a:endParaRPr sz="1600">
              <a:latin typeface="MS PGothic"/>
              <a:cs typeface="MS P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053588" y="350748"/>
            <a:ext cx="1853564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 spc="10">
                <a:latin typeface="MS PGothic"/>
                <a:cs typeface="MS PGothic"/>
              </a:rPr>
              <a:t>まち企画書兼報告書</a:t>
            </a:r>
            <a:endParaRPr sz="1600">
              <a:latin typeface="MS PGothic"/>
              <a:cs typeface="MS P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10732" y="613384"/>
            <a:ext cx="1281430" cy="1612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00" spc="40">
                <a:latin typeface="MS PGothic"/>
                <a:cs typeface="MS PGothic"/>
              </a:rPr>
              <a:t>多摩きた生活クラブ生協</a:t>
            </a:r>
            <a:endParaRPr sz="900">
              <a:latin typeface="MS PGothic"/>
              <a:cs typeface="MS PGothic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719327" y="6771106"/>
            <a:ext cx="2801620" cy="173990"/>
          </a:xfrm>
          <a:custGeom>
            <a:avLst/>
            <a:gdLst/>
            <a:ahLst/>
            <a:cxnLst/>
            <a:rect l="l" t="t" r="r" b="b"/>
            <a:pathLst>
              <a:path w="2801620" h="173990">
                <a:moveTo>
                  <a:pt x="2801112" y="0"/>
                </a:moveTo>
                <a:lnTo>
                  <a:pt x="0" y="0"/>
                </a:lnTo>
                <a:lnTo>
                  <a:pt x="0" y="173736"/>
                </a:lnTo>
                <a:lnTo>
                  <a:pt x="2801112" y="173736"/>
                </a:lnTo>
                <a:lnTo>
                  <a:pt x="280111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719327" y="8852890"/>
            <a:ext cx="268605" cy="173990"/>
          </a:xfrm>
          <a:custGeom>
            <a:avLst/>
            <a:gdLst/>
            <a:ahLst/>
            <a:cxnLst/>
            <a:rect l="l" t="t" r="r" b="b"/>
            <a:pathLst>
              <a:path w="268605" h="173990">
                <a:moveTo>
                  <a:pt x="268224" y="0"/>
                </a:moveTo>
                <a:lnTo>
                  <a:pt x="0" y="0"/>
                </a:lnTo>
                <a:lnTo>
                  <a:pt x="0" y="173736"/>
                </a:lnTo>
                <a:lnTo>
                  <a:pt x="268224" y="173736"/>
                </a:lnTo>
                <a:lnTo>
                  <a:pt x="26822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47700" y="774166"/>
          <a:ext cx="6384290" cy="9451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2764"/>
                <a:gridCol w="4499610"/>
              </a:tblGrid>
              <a:tr h="175260">
                <a:tc gridSpan="2">
                  <a:txBody>
                    <a:bodyPr/>
                    <a:lstStyle/>
                    <a:p>
                      <a:pPr algn="r" marR="61594">
                        <a:lnSpc>
                          <a:spcPts val="1250"/>
                        </a:lnSpc>
                        <a:spcBef>
                          <a:spcPts val="30"/>
                        </a:spcBef>
                        <a:tabLst>
                          <a:tab pos="667385" algn="l"/>
                          <a:tab pos="1068070" algn="l"/>
                          <a:tab pos="146748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提出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日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年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日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  <a:tabLst>
                          <a:tab pos="873125" algn="l"/>
                          <a:tab pos="1810385" algn="l"/>
                          <a:tab pos="2882900" algn="l"/>
                          <a:tab pos="4088765" algn="l"/>
                          <a:tab pos="516001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□通常企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画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□生産者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企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画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114">
                          <a:latin typeface="MS PGothic"/>
                          <a:cs typeface="MS PGothic"/>
                        </a:rPr>
                        <a:t>イ</a:t>
                      </a:r>
                      <a:r>
                        <a:rPr dirty="0" sz="1050" spc="130">
                          <a:latin typeface="MS PGothic"/>
                          <a:cs typeface="MS PGothic"/>
                        </a:rPr>
                        <a:t>ベ</a:t>
                      </a:r>
                      <a:r>
                        <a:rPr dirty="0" sz="1050" spc="120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90">
                          <a:latin typeface="MS PGothic"/>
                          <a:cs typeface="MS PGothic"/>
                        </a:rPr>
                        <a:t>ト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展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95">
                          <a:latin typeface="MS PGothic"/>
                          <a:cs typeface="MS PGothic"/>
                        </a:rPr>
                        <a:t>上映会</a:t>
                      </a:r>
                      <a:r>
                        <a:rPr dirty="0" sz="1050" spc="5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95">
                          <a:latin typeface="MS PGothic"/>
                          <a:cs typeface="MS PGothic"/>
                        </a:rPr>
                        <a:t>講演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録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講師企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画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□生産者出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会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い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の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旅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40"/>
                        </a:lnSpc>
                        <a:spcBef>
                          <a:spcPts val="5"/>
                        </a:spcBef>
                        <a:tabLst>
                          <a:tab pos="1502410" algn="l"/>
                          <a:tab pos="2969895" algn="l"/>
                          <a:tab pos="4304665" algn="l"/>
                        </a:tabLst>
                      </a:pPr>
                      <a:r>
                        <a:rPr dirty="0" sz="1050" spc="80">
                          <a:latin typeface="MS PGothic"/>
                          <a:cs typeface="MS PGothic"/>
                        </a:rPr>
                        <a:t>□CS</a:t>
                      </a:r>
                      <a:r>
                        <a:rPr dirty="0" sz="1050" spc="-6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食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べ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も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講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座</a:t>
                      </a:r>
                      <a:r>
                        <a:rPr dirty="0" sz="1050" spc="-50" b="1">
                          <a:latin typeface="Yu Gothic"/>
                          <a:cs typeface="Yu Gothic"/>
                        </a:rPr>
                        <a:t>※</a:t>
                      </a:r>
                      <a:r>
                        <a:rPr dirty="0" sz="1050" b="1">
                          <a:latin typeface="Yu Gothic"/>
                          <a:cs typeface="Yu Gothic"/>
                        </a:rPr>
                        <a:t>	</a:t>
                      </a:r>
                      <a:r>
                        <a:rPr dirty="0" sz="1050" spc="1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90">
                          <a:latin typeface="MS PGothic"/>
                          <a:cs typeface="MS PGothic"/>
                        </a:rPr>
                        <a:t>ラ</a:t>
                      </a:r>
                      <a:r>
                        <a:rPr dirty="0" sz="1050" spc="170">
                          <a:latin typeface="MS PGothic"/>
                          <a:cs typeface="MS PGothic"/>
                        </a:rPr>
                        <a:t>イ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フ</a:t>
                      </a:r>
                      <a:r>
                        <a:rPr dirty="0" sz="1050" spc="110">
                          <a:latin typeface="MS PGothic"/>
                          <a:cs typeface="MS PGothic"/>
                        </a:rPr>
                        <a:t>プ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ラ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講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座</a:t>
                      </a:r>
                      <a:r>
                        <a:rPr dirty="0" sz="1050" spc="-50" b="1">
                          <a:latin typeface="Yu Gothic"/>
                          <a:cs typeface="Yu Gothic"/>
                        </a:rPr>
                        <a:t>※</a:t>
                      </a:r>
                      <a:r>
                        <a:rPr dirty="0" sz="1050" b="1">
                          <a:latin typeface="Yu Gothic"/>
                          <a:cs typeface="Yu Gothic"/>
                        </a:rPr>
                        <a:t>	</a:t>
                      </a:r>
                      <a:r>
                        <a:rPr dirty="0" sz="1050" spc="75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65">
                          <a:latin typeface="MS PGothic"/>
                          <a:cs typeface="MS PGothic"/>
                        </a:rPr>
                        <a:t>ビ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オ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サポ講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座</a:t>
                      </a:r>
                      <a:r>
                        <a:rPr dirty="0" sz="1050" spc="-50" b="1">
                          <a:latin typeface="Yu Gothic"/>
                          <a:cs typeface="Yu Gothic"/>
                        </a:rPr>
                        <a:t>※</a:t>
                      </a:r>
                      <a:r>
                        <a:rPr dirty="0" sz="1050" b="1">
                          <a:latin typeface="Yu Gothic"/>
                          <a:cs typeface="Yu 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政策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提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案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運動</a:t>
                      </a:r>
                      <a:r>
                        <a:rPr dirty="0" sz="1050" spc="-50" b="1">
                          <a:latin typeface="Yu Gothic"/>
                          <a:cs typeface="Yu Gothic"/>
                        </a:rPr>
                        <a:t>※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165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  <a:tabLst>
                          <a:tab pos="303339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□そ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他</a:t>
                      </a:r>
                      <a:r>
                        <a:rPr dirty="0" sz="1050" spc="46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u="sng" sz="10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7170">
                <a:tc gridSpan="2">
                  <a:txBody>
                    <a:bodyPr/>
                    <a:lstStyle/>
                    <a:p>
                      <a:pPr marL="68580">
                        <a:lnSpc>
                          <a:spcPts val="940"/>
                        </a:lnSpc>
                      </a:pPr>
                      <a:r>
                        <a:rPr dirty="0" sz="800" spc="15">
                          <a:latin typeface="MS PGothic"/>
                          <a:cs typeface="MS PGothic"/>
                        </a:rPr>
                        <a:t>該当する企画種別に□に印をつけて下さい。</a:t>
                      </a:r>
                      <a:r>
                        <a:rPr dirty="0" sz="800" spc="-20" b="1">
                          <a:latin typeface="Yu Gothic"/>
                          <a:cs typeface="Yu Gothic"/>
                        </a:rPr>
                        <a:t>(※の企画は、別途専用の企画書・報告書の提出が必要です)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57175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670"/>
                        </a:spcBef>
                        <a:tabLst>
                          <a:tab pos="1936750" algn="l"/>
                        </a:tabLst>
                      </a:pPr>
                      <a:r>
                        <a:rPr dirty="0" sz="1050" spc="125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1050" spc="120">
                          <a:latin typeface="MS PGothic"/>
                          <a:cs typeface="MS PGothic"/>
                        </a:rPr>
                        <a:t>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名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催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団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体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9250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1936750" algn="l"/>
                          <a:tab pos="3050540" algn="l"/>
                          <a:tab pos="416623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主催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責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者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話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番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号</a:t>
                      </a:r>
                      <a:r>
                        <a:rPr dirty="0" sz="1050" spc="265">
                          <a:latin typeface="MS PGothic"/>
                          <a:cs typeface="MS PGothic"/>
                        </a:rPr>
                        <a:t>：(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)	事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務局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責任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者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30"/>
                        </a:spcBef>
                      </a:pPr>
                      <a:r>
                        <a:rPr dirty="0" sz="1050" spc="50" b="1">
                          <a:latin typeface="Yu Gothic"/>
                          <a:cs typeface="Yu Gothic"/>
                        </a:rPr>
                        <a:t>WEB</a:t>
                      </a:r>
                      <a:r>
                        <a:rPr dirty="0" sz="1050" spc="-15" b="1">
                          <a:latin typeface="Yu Gothic"/>
                          <a:cs typeface="Yu Gothic"/>
                        </a:rPr>
                        <a:t> サイト掲載：□あり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250"/>
                        </a:lnSpc>
                        <a:spcBef>
                          <a:spcPts val="30"/>
                        </a:spcBef>
                      </a:pPr>
                      <a:r>
                        <a:rPr dirty="0" sz="1050" spc="-20" b="1">
                          <a:latin typeface="Yu Gothic"/>
                          <a:cs typeface="Yu Gothic"/>
                        </a:rPr>
                        <a:t>□なし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B="0" marT="381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</a:pPr>
                      <a:r>
                        <a:rPr dirty="0" sz="1050" spc="125">
                          <a:latin typeface="MS PGothic"/>
                          <a:cs typeface="MS PGothic"/>
                        </a:rPr>
                        <a:t>申 込 み： □あり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255"/>
                        </a:lnSpc>
                        <a:spcBef>
                          <a:spcPts val="5"/>
                        </a:spcBef>
                      </a:pPr>
                      <a:r>
                        <a:rPr dirty="0" sz="1050" spc="50">
                          <a:latin typeface="MS PGothic"/>
                          <a:cs typeface="MS PGothic"/>
                        </a:rPr>
                        <a:t>□なし＊申し込みはありません当日会場にお越しください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</a:pPr>
                      <a:r>
                        <a:rPr dirty="0" sz="1050" spc="35">
                          <a:latin typeface="MS PGothic"/>
                          <a:cs typeface="MS PGothic"/>
                        </a:rPr>
                        <a:t>開催方法： □会場参加のみ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250"/>
                        </a:lnSpc>
                        <a:spcBef>
                          <a:spcPts val="10"/>
                        </a:spcBef>
                        <a:tabLst>
                          <a:tab pos="1400810" algn="l"/>
                          <a:tab pos="1934210" algn="l"/>
                        </a:tabLst>
                      </a:pP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70">
                          <a:latin typeface="MS PGothic"/>
                          <a:cs typeface="MS PGothic"/>
                        </a:rPr>
                        <a:t>オ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ラ</a:t>
                      </a:r>
                      <a:r>
                        <a:rPr dirty="0" sz="1050" spc="170">
                          <a:latin typeface="MS PGothic"/>
                          <a:cs typeface="MS PGothic"/>
                        </a:rPr>
                        <a:t>イ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み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併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用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800" spc="100">
                          <a:latin typeface="MS PGothic"/>
                          <a:cs typeface="MS PGothic"/>
                        </a:rPr>
                        <a:t>＊</a:t>
                      </a:r>
                      <a:r>
                        <a:rPr dirty="0" sz="800" spc="75">
                          <a:latin typeface="MS PGothic"/>
                          <a:cs typeface="MS PGothic"/>
                        </a:rPr>
                        <a:t>タ</a:t>
                      </a:r>
                      <a:r>
                        <a:rPr dirty="0" sz="800" spc="120">
                          <a:latin typeface="MS PGothic"/>
                          <a:cs typeface="MS PGothic"/>
                        </a:rPr>
                        <a:t>イ</a:t>
                      </a:r>
                      <a:r>
                        <a:rPr dirty="0" sz="800" spc="105">
                          <a:latin typeface="MS PGothic"/>
                          <a:cs typeface="MS PGothic"/>
                        </a:rPr>
                        <a:t>ト</a:t>
                      </a:r>
                      <a:r>
                        <a:rPr dirty="0" sz="800" spc="160">
                          <a:latin typeface="MS PGothic"/>
                          <a:cs typeface="MS PGothic"/>
                        </a:rPr>
                        <a:t>ル</a:t>
                      </a:r>
                      <a:r>
                        <a:rPr dirty="0" sz="800" spc="-10">
                          <a:latin typeface="MS PGothic"/>
                          <a:cs typeface="MS PGothic"/>
                        </a:rPr>
                        <a:t>前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に</a:t>
                      </a:r>
                      <a:r>
                        <a:rPr dirty="0" sz="800" spc="390">
                          <a:latin typeface="MS PGothic"/>
                          <a:cs typeface="MS PGothic"/>
                        </a:rPr>
                        <a:t>【</a:t>
                      </a:r>
                      <a:r>
                        <a:rPr dirty="0" sz="800" spc="105">
                          <a:latin typeface="MS PGothic"/>
                          <a:cs typeface="MS PGothic"/>
                        </a:rPr>
                        <a:t>オ</a:t>
                      </a:r>
                      <a:r>
                        <a:rPr dirty="0" sz="800" spc="95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800" spc="90">
                          <a:latin typeface="MS PGothic"/>
                          <a:cs typeface="MS PGothic"/>
                        </a:rPr>
                        <a:t>ラ</a:t>
                      </a:r>
                      <a:r>
                        <a:rPr dirty="0" sz="800" spc="120">
                          <a:latin typeface="MS PGothic"/>
                          <a:cs typeface="MS PGothic"/>
                        </a:rPr>
                        <a:t>イ</a:t>
                      </a:r>
                      <a:r>
                        <a:rPr dirty="0" sz="800" spc="320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800" spc="185">
                          <a:latin typeface="MS PGothic"/>
                          <a:cs typeface="MS PGothic"/>
                        </a:rPr>
                        <a:t>】</a:t>
                      </a:r>
                      <a:r>
                        <a:rPr dirty="0" sz="800" spc="390">
                          <a:latin typeface="MS PGothic"/>
                          <a:cs typeface="MS PGothic"/>
                        </a:rPr>
                        <a:t>【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併用</a:t>
                      </a:r>
                      <a:r>
                        <a:rPr dirty="0" sz="800" spc="390">
                          <a:latin typeface="MS PGothic"/>
                          <a:cs typeface="MS PGothic"/>
                        </a:rPr>
                        <a:t>】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がつ</a:t>
                      </a:r>
                      <a:r>
                        <a:rPr dirty="0" sz="800" spc="110">
                          <a:latin typeface="MS PGothic"/>
                          <a:cs typeface="MS PGothic"/>
                        </a:rPr>
                        <a:t>き</a:t>
                      </a:r>
                      <a:r>
                        <a:rPr dirty="0" sz="800" spc="85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800" spc="-50">
                          <a:latin typeface="MS PGothic"/>
                          <a:cs typeface="MS PGothic"/>
                        </a:rPr>
                        <a:t>す</a:t>
                      </a:r>
                      <a:endParaRPr sz="80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46926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託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児</a:t>
                      </a:r>
                      <a:r>
                        <a:rPr dirty="0" sz="1050" spc="52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 spc="2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託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児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あ</a:t>
                      </a:r>
                      <a:r>
                        <a:rPr dirty="0" sz="1050" spc="204">
                          <a:latin typeface="MS PGothic"/>
                          <a:cs typeface="MS PGothic"/>
                        </a:rPr>
                        <a:t>り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0">
                          <a:latin typeface="MS PGothic"/>
                          <a:cs typeface="MS PGothic"/>
                        </a:rPr>
                        <a:t>□託児なし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435"/>
                        </a:lnSpc>
                        <a:spcBef>
                          <a:spcPts val="35"/>
                        </a:spcBef>
                      </a:pPr>
                      <a:r>
                        <a:rPr dirty="0" sz="1200" spc="100" b="1">
                          <a:latin typeface="Yu Gothic"/>
                          <a:cs typeface="Yu Gothic"/>
                        </a:rPr>
                        <a:t>企 画 名</a:t>
                      </a:r>
                      <a:r>
                        <a:rPr dirty="0" sz="1200" spc="535">
                          <a:latin typeface="MS PGothic"/>
                          <a:cs typeface="MS PGothic"/>
                        </a:rPr>
                        <a:t>：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190"/>
                        </a:lnSpc>
                        <a:spcBef>
                          <a:spcPts val="20"/>
                        </a:spcBef>
                      </a:pPr>
                      <a:r>
                        <a:rPr dirty="0" sz="1000" spc="3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企画名に文字数制限はありませんが、</a:t>
                      </a:r>
                      <a:r>
                        <a:rPr dirty="0" sz="1000" spc="1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WEB</a:t>
                      </a:r>
                      <a:r>
                        <a:rPr dirty="0" sz="1000" spc="6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  申込するときに企画タイトルを入力する必要があるので、なる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190"/>
                        </a:lnSpc>
                      </a:pPr>
                      <a:r>
                        <a:rPr dirty="0" sz="1000" spc="9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べく簡単なタイトルをおすすめします。</a:t>
                      </a:r>
                      <a:endParaRPr sz="100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tabLst>
                          <a:tab pos="1168400" algn="l"/>
                          <a:tab pos="1567815" algn="l"/>
                          <a:tab pos="1968500" algn="l"/>
                          <a:tab pos="2282825" algn="l"/>
                          <a:tab pos="2597785" algn="l"/>
                          <a:tab pos="2864485" algn="l"/>
                          <a:tab pos="3131185" algn="l"/>
                          <a:tab pos="4197985" algn="l"/>
                          <a:tab pos="486600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第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250">
                          <a:latin typeface="MS PGothic"/>
                          <a:cs typeface="MS PGothic"/>
                        </a:rPr>
                        <a:t>1</a:t>
                      </a:r>
                      <a:r>
                        <a:rPr dirty="0" sz="1050" spc="-5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希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望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年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日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(	)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～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未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  <a:tabLst>
                          <a:tab pos="1168400" algn="l"/>
                          <a:tab pos="1567815" algn="l"/>
                          <a:tab pos="1968500" algn="l"/>
                          <a:tab pos="2282825" algn="l"/>
                          <a:tab pos="2597785" algn="l"/>
                          <a:tab pos="2864485" algn="l"/>
                          <a:tab pos="3131185" algn="l"/>
                          <a:tab pos="4197985" algn="l"/>
                          <a:tab pos="486600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第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250">
                          <a:latin typeface="MS PGothic"/>
                          <a:cs typeface="MS PGothic"/>
                        </a:rPr>
                        <a:t>2</a:t>
                      </a:r>
                      <a:r>
                        <a:rPr dirty="0" sz="1050" spc="-5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希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望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年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日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(	)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～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未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  <a:tabLst>
                          <a:tab pos="469265" algn="l"/>
                          <a:tab pos="4204335" algn="l"/>
                          <a:tab pos="487172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場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未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  <a:tabLst>
                          <a:tab pos="46926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住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所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58445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95">
                          <a:latin typeface="MS PGothic"/>
                          <a:cs typeface="MS PGothic"/>
                        </a:rPr>
                        <a:t>オンライン：各自ネット環境のある場所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59715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690"/>
                        </a:spcBef>
                        <a:tabLst>
                          <a:tab pos="469265" algn="l"/>
                          <a:tab pos="2002155" algn="l"/>
                          <a:tab pos="320167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対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象</a:t>
                      </a:r>
                      <a:r>
                        <a:rPr dirty="0" sz="1050" spc="52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多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摩</a:t>
                      </a:r>
                      <a:r>
                        <a:rPr dirty="0" sz="1050" spc="160">
                          <a:latin typeface="MS PGothic"/>
                          <a:cs typeface="MS PGothic"/>
                        </a:rPr>
                        <a:t>き</a:t>
                      </a:r>
                      <a:r>
                        <a:rPr dirty="0" sz="1050" spc="75">
                          <a:latin typeface="MS PGothic"/>
                          <a:cs typeface="MS PGothic"/>
                        </a:rPr>
                        <a:t>た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組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合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100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〇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〇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組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合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□○○市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町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村に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お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住いの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方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59715">
                <a:tc gridSpan="2">
                  <a:txBody>
                    <a:bodyPr/>
                    <a:lstStyle/>
                    <a:p>
                      <a:pPr marL="8013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50" spc="60">
                          <a:latin typeface="MS PGothic"/>
                          <a:cs typeface="MS PGothic"/>
                        </a:rPr>
                        <a:t>□どなたでも参加できます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59079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690"/>
                        </a:spcBef>
                        <a:tabLst>
                          <a:tab pos="469265" algn="l"/>
                          <a:tab pos="1336040" algn="l"/>
                          <a:tab pos="1601470" algn="l"/>
                          <a:tab pos="2649855" algn="l"/>
                          <a:tab pos="431736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員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名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(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場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参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加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名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380">
                          <a:latin typeface="MS PGothic"/>
                          <a:cs typeface="MS PGothic"/>
                        </a:rPr>
                        <a:t>オ</a:t>
                      </a:r>
                      <a:r>
                        <a:rPr dirty="0" sz="1050" spc="175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165">
                          <a:latin typeface="MS PGothic"/>
                          <a:cs typeface="MS PGothic"/>
                        </a:rPr>
                        <a:t>ラ</a:t>
                      </a:r>
                      <a:r>
                        <a:rPr dirty="0" sz="1050" spc="170">
                          <a:latin typeface="MS PGothic"/>
                          <a:cs typeface="MS PGothic"/>
                        </a:rPr>
                        <a:t>イ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参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加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名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)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  <a:tabLst>
                          <a:tab pos="1336040" algn="l"/>
                          <a:tab pos="2069464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参</a:t>
                      </a:r>
                      <a:r>
                        <a:rPr dirty="0" sz="1050" spc="2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加</a:t>
                      </a:r>
                      <a:r>
                        <a:rPr dirty="0" sz="1050" spc="2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費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円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無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料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35"/>
                        </a:lnSpc>
                        <a:spcBef>
                          <a:spcPts val="10"/>
                        </a:spcBef>
                        <a:tabLst>
                          <a:tab pos="469265" algn="l"/>
                          <a:tab pos="86995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託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児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あ</a:t>
                      </a:r>
                      <a:r>
                        <a:rPr dirty="0" sz="1050" spc="245">
                          <a:latin typeface="MS PGothic"/>
                          <a:cs typeface="MS PGothic"/>
                        </a:rPr>
                        <a:t>り</a:t>
                      </a:r>
                      <a:r>
                        <a:rPr dirty="0" sz="1050" spc="530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 spc="100">
                          <a:latin typeface="MS PGothic"/>
                          <a:cs typeface="MS PGothic"/>
                        </a:rPr>
                        <a:t>エ</a:t>
                      </a:r>
                      <a:r>
                        <a:rPr dirty="0" sz="1050" spc="235">
                          <a:latin typeface="MS PGothic"/>
                          <a:cs typeface="MS PGothic"/>
                        </a:rPr>
                        <a:t>ッ</a:t>
                      </a:r>
                      <a:r>
                        <a:rPr dirty="0" sz="1050" spc="254">
                          <a:latin typeface="MS PGothic"/>
                          <a:cs typeface="MS PGothic"/>
                        </a:rPr>
                        <a:t>コ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ロ</a:t>
                      </a:r>
                      <a:r>
                        <a:rPr dirty="0" sz="1050" spc="90">
                          <a:latin typeface="MS PGothic"/>
                          <a:cs typeface="MS PGothic"/>
                        </a:rPr>
                        <a:t>た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す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け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あ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い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制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度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加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入者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み</a:t>
                      </a:r>
                      <a:r>
                        <a:rPr dirty="0" sz="1050" spc="515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当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日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加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入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可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070">
                <a:tc gridSpan="2">
                  <a:txBody>
                    <a:bodyPr/>
                    <a:lstStyle/>
                    <a:p>
                      <a:pPr marL="100266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2604135" algn="l"/>
                          <a:tab pos="3137535" algn="l"/>
                          <a:tab pos="3538220" algn="l"/>
                          <a:tab pos="393763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組合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員</a:t>
                      </a:r>
                      <a:r>
                        <a:rPr dirty="0" sz="1050" spc="100">
                          <a:latin typeface="MS PGothic"/>
                          <a:cs typeface="MS PGothic"/>
                        </a:rPr>
                        <a:t>で</a:t>
                      </a:r>
                      <a:r>
                        <a:rPr dirty="0" sz="1050" spc="85">
                          <a:latin typeface="MS PGothic"/>
                          <a:cs typeface="MS PGothic"/>
                        </a:rPr>
                        <a:t>な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い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か</a:t>
                      </a:r>
                      <a:r>
                        <a:rPr dirty="0" sz="1050" spc="90">
                          <a:latin typeface="MS PGothic"/>
                          <a:cs typeface="MS PGothic"/>
                        </a:rPr>
                        <a:t>た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託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児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□あ</a:t>
                      </a:r>
                      <a:r>
                        <a:rPr dirty="0" sz="1050" spc="204">
                          <a:latin typeface="MS PGothic"/>
                          <a:cs typeface="MS PGothic"/>
                        </a:rPr>
                        <a:t>り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u="sng" sz="10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円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50">
                          <a:latin typeface="MS PGothic"/>
                          <a:cs typeface="MS PGothic"/>
                        </a:rPr>
                        <a:t>な</a:t>
                      </a:r>
                      <a:r>
                        <a:rPr dirty="0" sz="1050" spc="195">
                          <a:latin typeface="MS PGothic"/>
                          <a:cs typeface="MS PGothic"/>
                        </a:rPr>
                        <a:t>し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20"/>
                        </a:lnSpc>
                        <a:tabLst>
                          <a:tab pos="469265" algn="l"/>
                          <a:tab pos="869950" algn="l"/>
                          <a:tab pos="140335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託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児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100">
                          <a:latin typeface="MS PGothic"/>
                          <a:cs typeface="MS PGothic"/>
                        </a:rPr>
                        <a:t>な</a:t>
                      </a:r>
                      <a:r>
                        <a:rPr dirty="0" sz="1050" spc="195">
                          <a:latin typeface="MS PGothic"/>
                          <a:cs typeface="MS PGothic"/>
                        </a:rPr>
                        <a:t>し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託児はあ</a:t>
                      </a:r>
                      <a:r>
                        <a:rPr dirty="0" sz="800" spc="125">
                          <a:latin typeface="MS PGothic"/>
                          <a:cs typeface="MS PGothic"/>
                        </a:rPr>
                        <a:t>り</a:t>
                      </a:r>
                      <a:r>
                        <a:rPr dirty="0" sz="800" spc="145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800" spc="-10">
                          <a:latin typeface="MS PGothic"/>
                          <a:cs typeface="MS PGothic"/>
                        </a:rPr>
                        <a:t>せ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んが</a:t>
                      </a:r>
                      <a:r>
                        <a:rPr dirty="0" sz="800" spc="245">
                          <a:latin typeface="MS PGothic"/>
                          <a:cs typeface="MS PGothic"/>
                        </a:rPr>
                        <a:t>、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お子</a:t>
                      </a:r>
                      <a:r>
                        <a:rPr dirty="0" sz="800" spc="170">
                          <a:latin typeface="MS PGothic"/>
                          <a:cs typeface="MS PGothic"/>
                        </a:rPr>
                        <a:t>さ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ん</a:t>
                      </a:r>
                      <a:r>
                        <a:rPr dirty="0" sz="800" spc="135">
                          <a:latin typeface="MS PGothic"/>
                          <a:cs typeface="MS PGothic"/>
                        </a:rPr>
                        <a:t>も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一緒に</a:t>
                      </a:r>
                      <a:r>
                        <a:rPr dirty="0" sz="800" spc="75">
                          <a:latin typeface="MS PGothic"/>
                          <a:cs typeface="MS PGothic"/>
                        </a:rPr>
                        <a:t>ど</a:t>
                      </a:r>
                      <a:r>
                        <a:rPr dirty="0" sz="800" spc="105">
                          <a:latin typeface="MS PGothic"/>
                          <a:cs typeface="MS PGothic"/>
                        </a:rPr>
                        <a:t>う</a:t>
                      </a:r>
                      <a:r>
                        <a:rPr dirty="0" sz="800" spc="145">
                          <a:latin typeface="MS PGothic"/>
                          <a:cs typeface="MS PGothic"/>
                        </a:rPr>
                        <a:t>ぞ</a:t>
                      </a:r>
                      <a:r>
                        <a:rPr dirty="0" sz="800" spc="254">
                          <a:latin typeface="MS PGothic"/>
                          <a:cs typeface="MS PGothic"/>
                        </a:rPr>
                        <a:t>。</a:t>
                      </a:r>
                      <a:r>
                        <a:rPr dirty="0" sz="800" spc="275">
                          <a:latin typeface="MS PGothic"/>
                          <a:cs typeface="MS PGothic"/>
                        </a:rPr>
                        <a:t>  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お</a:t>
                      </a:r>
                      <a:r>
                        <a:rPr dirty="0" sz="800" spc="100">
                          <a:latin typeface="MS PGothic"/>
                          <a:cs typeface="MS PGothic"/>
                        </a:rPr>
                        <a:t>子</a:t>
                      </a:r>
                      <a:r>
                        <a:rPr dirty="0" sz="800" spc="75">
                          <a:latin typeface="MS PGothic"/>
                          <a:cs typeface="MS PGothic"/>
                        </a:rPr>
                        <a:t>さ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ん連</a:t>
                      </a:r>
                      <a:r>
                        <a:rPr dirty="0" sz="800" spc="-10">
                          <a:latin typeface="MS PGothic"/>
                          <a:cs typeface="MS PGothic"/>
                        </a:rPr>
                        <a:t>れ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の参加</a:t>
                      </a:r>
                      <a:r>
                        <a:rPr dirty="0" sz="800" spc="-10">
                          <a:latin typeface="MS PGothic"/>
                          <a:cs typeface="MS PGothic"/>
                        </a:rPr>
                        <a:t>は</a:t>
                      </a:r>
                      <a:r>
                        <a:rPr dirty="0" sz="800" spc="100">
                          <a:latin typeface="MS PGothic"/>
                          <a:cs typeface="MS PGothic"/>
                        </a:rPr>
                        <a:t>で</a:t>
                      </a:r>
                      <a:r>
                        <a:rPr dirty="0" sz="800" spc="90">
                          <a:latin typeface="MS PGothic"/>
                          <a:cs typeface="MS PGothic"/>
                        </a:rPr>
                        <a:t>き</a:t>
                      </a:r>
                      <a:r>
                        <a:rPr dirty="0" sz="800" spc="75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せん</a:t>
                      </a:r>
                      <a:r>
                        <a:rPr dirty="0" sz="800" spc="204">
                          <a:latin typeface="MS PGothic"/>
                          <a:cs typeface="MS PGothic"/>
                        </a:rPr>
                        <a:t>。</a:t>
                      </a:r>
                      <a:endParaRPr sz="80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  <a:tabLst>
                          <a:tab pos="1002665" algn="l"/>
                          <a:tab pos="1403350" algn="l"/>
                          <a:tab pos="1717039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託児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締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切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日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(	)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  <a:tabLst>
                          <a:tab pos="1002665" algn="l"/>
                          <a:tab pos="1403350" algn="l"/>
                          <a:tab pos="1717039" algn="l"/>
                          <a:tab pos="1898650" algn="l"/>
                          <a:tab pos="3899535" algn="l"/>
                          <a:tab pos="429895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申込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締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切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日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(	)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＊</a:t>
                      </a:r>
                      <a:r>
                        <a:rPr dirty="0" sz="1050" spc="70">
                          <a:latin typeface="MS PGothic"/>
                          <a:cs typeface="MS PGothic"/>
                        </a:rPr>
                        <a:t>オ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190">
                          <a:latin typeface="MS PGothic"/>
                          <a:cs typeface="MS PGothic"/>
                        </a:rPr>
                        <a:t>ライ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招</a:t>
                      </a:r>
                      <a:r>
                        <a:rPr dirty="0" sz="1050" spc="155">
                          <a:latin typeface="MS PGothic"/>
                          <a:cs typeface="MS PGothic"/>
                        </a:rPr>
                        <a:t>待</a:t>
                      </a:r>
                      <a:r>
                        <a:rPr dirty="0" sz="1050" spc="110">
                          <a:latin typeface="MS PGothic"/>
                          <a:cs typeface="MS PGothic"/>
                        </a:rPr>
                        <a:t>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ール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配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日</a:t>
                      </a:r>
                      <a:r>
                        <a:rPr dirty="0" sz="1050" spc="100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1050" spc="45">
                          <a:latin typeface="MS PGothic"/>
                          <a:cs typeface="MS PGothic"/>
                        </a:rPr>
                        <a:t>で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</a:pPr>
                      <a:r>
                        <a:rPr dirty="0" sz="1050" spc="2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当日の準備のために必要なので、必ずお申込みください。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</a:pPr>
                      <a:r>
                        <a:rPr dirty="0" sz="1050" spc="4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＊参加の可否連絡について選択してください。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  <a:tabLst>
                          <a:tab pos="336550" algn="l"/>
                        </a:tabLst>
                      </a:pPr>
                      <a:r>
                        <a:rPr dirty="0" sz="1050" spc="-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申込した方は全員参加できます。当日会場にお越しください。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</a:pPr>
                      <a:r>
                        <a:rPr dirty="0" sz="1050" spc="4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確認が必要なことがある場合、主催者からご連絡することがあります。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  <a:tabLst>
                          <a:tab pos="336550" algn="l"/>
                        </a:tabLst>
                      </a:pPr>
                      <a:r>
                        <a:rPr dirty="0" sz="1050" spc="-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申込多数の場合、抽選となります。当選された方にご連絡します。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  <a:tabLst>
                          <a:tab pos="336550" algn="l"/>
                        </a:tabLst>
                      </a:pPr>
                      <a:r>
                        <a:rPr dirty="0" sz="1050" spc="-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申込多数の場合、抽選となります。落選された方にご連絡します。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  <a:tabLst>
                          <a:tab pos="336550" algn="l"/>
                        </a:tabLst>
                      </a:pPr>
                      <a:r>
                        <a:rPr dirty="0" sz="1050" spc="-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3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申込多数の場合、抽選となります。申し込まれた方全員にご連絡します。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  <a:tabLst>
                          <a:tab pos="336550" algn="l"/>
                          <a:tab pos="4605020" algn="l"/>
                        </a:tabLst>
                      </a:pPr>
                      <a:r>
                        <a:rPr dirty="0" sz="1050" spc="-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7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そ</a:t>
                      </a:r>
                      <a:r>
                        <a:rPr dirty="0" sz="10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 spc="-1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他</a:t>
                      </a:r>
                      <a:r>
                        <a:rPr dirty="0" sz="1050" spc="475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>
                          <a:solidFill>
                            <a:srgbClr val="ED0000"/>
                          </a:solidFill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0"/>
                        </a:lnSpc>
                        <a:spcBef>
                          <a:spcPts val="10"/>
                        </a:spcBef>
                      </a:pPr>
                      <a:r>
                        <a:rPr dirty="0" sz="1050" spc="100">
                          <a:latin typeface="MS PGothic"/>
                          <a:cs typeface="MS PGothic"/>
                        </a:rPr>
                        <a:t>用意する物：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55"/>
                        </a:lnSpc>
                        <a:spcBef>
                          <a:spcPts val="5"/>
                        </a:spcBef>
                        <a:tabLst>
                          <a:tab pos="735965" algn="l"/>
                          <a:tab pos="386016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問合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せ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生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活</a:t>
                      </a:r>
                      <a:r>
                        <a:rPr dirty="0" sz="1050" spc="185">
                          <a:latin typeface="MS PGothic"/>
                          <a:cs typeface="MS PGothic"/>
                        </a:rPr>
                        <a:t>ク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ラ</a:t>
                      </a:r>
                      <a:r>
                        <a:rPr dirty="0" sz="1050" spc="110">
                          <a:latin typeface="MS PGothic"/>
                          <a:cs typeface="MS PGothic"/>
                        </a:rPr>
                        <a:t>ブコ</a:t>
                      </a:r>
                      <a:r>
                        <a:rPr dirty="0" sz="1050" spc="135">
                          <a:latin typeface="MS PGothic"/>
                          <a:cs typeface="MS PGothic"/>
                        </a:rPr>
                        <a:t>ー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ル</a:t>
                      </a:r>
                      <a:r>
                        <a:rPr dirty="0" sz="1050" spc="90">
                          <a:latin typeface="MS PGothic"/>
                          <a:cs typeface="MS PGothic"/>
                        </a:rPr>
                        <a:t>セ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250">
                          <a:latin typeface="MS PGothic"/>
                          <a:cs typeface="MS PGothic"/>
                        </a:rPr>
                        <a:t>タ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ー</a:t>
                      </a:r>
                      <a:r>
                        <a:rPr dirty="0" sz="1050" spc="254">
                          <a:latin typeface="MS PGothic"/>
                          <a:cs typeface="MS PGothic"/>
                        </a:rPr>
                        <a:t>：042-</a:t>
                      </a:r>
                      <a:r>
                        <a:rPr dirty="0" sz="1050" spc="185">
                          <a:latin typeface="MS PGothic"/>
                          <a:cs typeface="MS PGothic"/>
                        </a:rPr>
                        <a:t>452-</a:t>
                      </a:r>
                      <a:r>
                        <a:rPr dirty="0" sz="1050" spc="229">
                          <a:latin typeface="MS PGothic"/>
                          <a:cs typeface="MS PGothic"/>
                        </a:rPr>
                        <a:t>9797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□デ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ポ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ー国分寺</a:t>
                      </a:r>
                      <a:r>
                        <a:rPr dirty="0" sz="1050" spc="250">
                          <a:latin typeface="MS PGothic"/>
                          <a:cs typeface="MS PGothic"/>
                        </a:rPr>
                        <a:t>：042-</a:t>
                      </a:r>
                      <a:r>
                        <a:rPr dirty="0" sz="1050" spc="185">
                          <a:latin typeface="MS PGothic"/>
                          <a:cs typeface="MS PGothic"/>
                        </a:rPr>
                        <a:t>359-</a:t>
                      </a:r>
                      <a:r>
                        <a:rPr dirty="0" sz="1050" spc="225">
                          <a:latin typeface="MS PGothic"/>
                          <a:cs typeface="MS PGothic"/>
                        </a:rPr>
                        <a:t>5160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 gridSpan="2">
                  <a:txBody>
                    <a:bodyPr/>
                    <a:lstStyle/>
                    <a:p>
                      <a:pPr marL="735965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306006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□デポー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東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村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山</a:t>
                      </a:r>
                      <a:r>
                        <a:rPr dirty="0" sz="1050" spc="254">
                          <a:latin typeface="MS PGothic"/>
                          <a:cs typeface="MS PGothic"/>
                        </a:rPr>
                        <a:t>：042-</a:t>
                      </a:r>
                      <a:r>
                        <a:rPr dirty="0" sz="1050" spc="185">
                          <a:latin typeface="MS PGothic"/>
                          <a:cs typeface="MS PGothic"/>
                        </a:rPr>
                        <a:t>399-</a:t>
                      </a:r>
                      <a:r>
                        <a:rPr dirty="0" sz="1050" spc="229">
                          <a:latin typeface="MS PGothic"/>
                          <a:cs typeface="MS PGothic"/>
                        </a:rPr>
                        <a:t>7151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□デ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ポ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ー西東京</a:t>
                      </a:r>
                      <a:r>
                        <a:rPr dirty="0" sz="1050" spc="250">
                          <a:latin typeface="MS PGothic"/>
                          <a:cs typeface="MS PGothic"/>
                        </a:rPr>
                        <a:t>：042-</a:t>
                      </a:r>
                      <a:r>
                        <a:rPr dirty="0" sz="1050" spc="185">
                          <a:latin typeface="MS PGothic"/>
                          <a:cs typeface="MS PGothic"/>
                        </a:rPr>
                        <a:t>439-</a:t>
                      </a:r>
                      <a:r>
                        <a:rPr dirty="0" sz="1050" spc="225">
                          <a:latin typeface="MS PGothic"/>
                          <a:cs typeface="MS PGothic"/>
                        </a:rPr>
                        <a:t>7780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5455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160">
                          <a:latin typeface="MS PGothic"/>
                          <a:cs typeface="MS PGothic"/>
                        </a:rPr>
                        <a:t>WEB</a:t>
                      </a:r>
                      <a:r>
                        <a:rPr dirty="0" sz="1050" spc="120">
                          <a:latin typeface="MS PGothic"/>
                          <a:cs typeface="MS PGothic"/>
                        </a:rPr>
                        <a:t> 掲載コメント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050" spc="155">
                          <a:latin typeface="MS PGothic"/>
                          <a:cs typeface="MS PGothic"/>
                        </a:rPr>
                        <a:t>副題：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0192" y="350748"/>
            <a:ext cx="1083945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 spc="375">
                <a:latin typeface="MS PGothic"/>
                <a:cs typeface="MS PGothic"/>
              </a:rPr>
              <a:t>2026</a:t>
            </a:r>
            <a:r>
              <a:rPr dirty="0" sz="1600" spc="-45">
                <a:latin typeface="MS PGothic"/>
                <a:cs typeface="MS PGothic"/>
              </a:rPr>
              <a:t> 年度</a:t>
            </a:r>
            <a:endParaRPr sz="1600">
              <a:latin typeface="MS PGothic"/>
              <a:cs typeface="MS P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053588" y="350748"/>
            <a:ext cx="1853564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 spc="10">
                <a:latin typeface="MS PGothic"/>
                <a:cs typeface="MS PGothic"/>
              </a:rPr>
              <a:t>まち企画書兼報告書</a:t>
            </a:r>
            <a:endParaRPr sz="1600">
              <a:latin typeface="MS PGothic"/>
              <a:cs typeface="MS P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10732" y="613384"/>
            <a:ext cx="1281430" cy="1612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00" spc="40">
                <a:latin typeface="MS PGothic"/>
                <a:cs typeface="MS PGothic"/>
              </a:rPr>
              <a:t>多摩きた生活クラブ生協</a:t>
            </a:r>
            <a:endParaRPr sz="900">
              <a:latin typeface="MS PGothic"/>
              <a:cs typeface="MS PGothic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330452" y="1126210"/>
            <a:ext cx="1219200" cy="131445"/>
          </a:xfrm>
          <a:custGeom>
            <a:avLst/>
            <a:gdLst/>
            <a:ahLst/>
            <a:cxnLst/>
            <a:rect l="l" t="t" r="r" b="b"/>
            <a:pathLst>
              <a:path w="1219200" h="131444">
                <a:moveTo>
                  <a:pt x="1219199" y="0"/>
                </a:moveTo>
                <a:lnTo>
                  <a:pt x="0" y="0"/>
                </a:lnTo>
                <a:lnTo>
                  <a:pt x="0" y="131064"/>
                </a:lnTo>
                <a:lnTo>
                  <a:pt x="1219199" y="131064"/>
                </a:lnTo>
                <a:lnTo>
                  <a:pt x="121919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47700" y="772642"/>
          <a:ext cx="6384290" cy="6918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328930"/>
                <a:gridCol w="116840"/>
                <a:gridCol w="932179"/>
                <a:gridCol w="237489"/>
                <a:gridCol w="812164"/>
                <a:gridCol w="267970"/>
                <a:gridCol w="781685"/>
                <a:gridCol w="1051560"/>
                <a:gridCol w="1050289"/>
              </a:tblGrid>
              <a:tr h="1011555"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25">
                          <a:latin typeface="MS PGothic"/>
                          <a:cs typeface="MS PGothic"/>
                        </a:rPr>
                        <a:t>＜お願い＞  ※オンライン企画のみ掲載</a:t>
                      </a:r>
                      <a:endParaRPr sz="80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50">
                          <a:latin typeface="MS PGothic"/>
                          <a:cs typeface="MS PGothic"/>
                        </a:rPr>
                        <a:t>・参加できなくなった場合は、必ず主催者に連絡してください。</a:t>
                      </a:r>
                      <a:endParaRPr sz="800">
                        <a:latin typeface="MS PGothic"/>
                        <a:cs typeface="MS PGothic"/>
                      </a:endParaRPr>
                    </a:p>
                    <a:p>
                      <a:pPr marL="170180" marR="3074035" indent="-102235">
                        <a:lnSpc>
                          <a:spcPts val="1040"/>
                        </a:lnSpc>
                        <a:spcBef>
                          <a:spcPts val="40"/>
                        </a:spcBef>
                      </a:pPr>
                      <a:r>
                        <a:rPr dirty="0" sz="800" spc="20">
                          <a:latin typeface="MS PGothic"/>
                          <a:cs typeface="MS PGothic"/>
                        </a:rPr>
                        <a:t>・この企画に参加申込みされた方には、招待メールをお送りします。</a:t>
                      </a:r>
                      <a:r>
                        <a:rPr dirty="0" sz="800" spc="10">
                          <a:latin typeface="MS PGothic"/>
                          <a:cs typeface="MS PGothic"/>
                        </a:rPr>
                        <a:t>メールが届かなかった場合恐れ入りますがお問い合わせください。</a:t>
                      </a:r>
                      <a:endParaRPr sz="80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90">
                          <a:latin typeface="MS PGothic"/>
                          <a:cs typeface="MS PGothic"/>
                        </a:rPr>
                        <a:t>※Zoom</a:t>
                      </a:r>
                      <a:r>
                        <a:rPr dirty="0" sz="800" spc="5">
                          <a:latin typeface="MS PGothic"/>
                          <a:cs typeface="MS PGothic"/>
                        </a:rPr>
                        <a:t> は画像と音声を常時接続するため、データ通信がかなり必要です。</a:t>
                      </a:r>
                      <a:r>
                        <a:rPr dirty="0" sz="800">
                          <a:latin typeface="MS PGothic"/>
                          <a:cs typeface="MS PGothic"/>
                        </a:rPr>
                        <a:t>Wi-Fi</a:t>
                      </a:r>
                      <a:r>
                        <a:rPr dirty="0" sz="800" spc="75">
                          <a:latin typeface="MS PGothic"/>
                          <a:cs typeface="MS PGothic"/>
                        </a:rPr>
                        <a:t> 環境の確認をしてください。</a:t>
                      </a:r>
                      <a:endParaRPr sz="800">
                        <a:latin typeface="MS PGothic"/>
                        <a:cs typeface="MS P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786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125">
                          <a:latin typeface="MS PGothic"/>
                          <a:cs typeface="MS PGothic"/>
                        </a:rPr>
                        <a:t>実施目的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9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  <a:tabLst>
                          <a:tab pos="735965" algn="l"/>
                          <a:tab pos="1670050" algn="l"/>
                          <a:tab pos="3271520" algn="l"/>
                          <a:tab pos="420433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□拡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大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利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用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促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進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新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規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加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入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者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フ</a:t>
                      </a:r>
                      <a:r>
                        <a:rPr dirty="0" sz="1050" spc="185">
                          <a:latin typeface="MS PGothic"/>
                          <a:cs typeface="MS PGothic"/>
                        </a:rPr>
                        <a:t>ォ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ロ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ー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学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習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会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交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流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会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140335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□そ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他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179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85">
                          <a:latin typeface="MS PGothic"/>
                          <a:cs typeface="MS PGothic"/>
                        </a:rPr>
                        <a:t>参加目標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30">
                          <a:latin typeface="MS PGothic"/>
                          <a:cs typeface="MS PGothic"/>
                        </a:rPr>
                        <a:t>人数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9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735965" algn="l"/>
                          <a:tab pos="1002665" algn="l"/>
                          <a:tab pos="258445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合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名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(</a:t>
                      </a:r>
                      <a:r>
                        <a:rPr dirty="0" sz="1050" spc="295">
                          <a:latin typeface="MS PGothic"/>
                          <a:cs typeface="MS PGothic"/>
                        </a:rPr>
                        <a:t>う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組合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員</a:t>
                      </a:r>
                      <a:r>
                        <a:rPr dirty="0" sz="1050" spc="50">
                          <a:latin typeface="MS PGothic"/>
                          <a:cs typeface="MS PGothic"/>
                        </a:rPr>
                        <a:t>で</a:t>
                      </a:r>
                      <a:r>
                        <a:rPr dirty="0" sz="1050" spc="85">
                          <a:latin typeface="MS PGothic"/>
                          <a:cs typeface="MS PGothic"/>
                        </a:rPr>
                        <a:t>な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い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方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名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)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901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179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5">
                          <a:latin typeface="MS PGothic"/>
                          <a:cs typeface="MS PGothic"/>
                        </a:rPr>
                        <a:t>実施後計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画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76245">
                <a:tc gridSpan="7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050" spc="110">
                          <a:latin typeface="MS PGothic"/>
                          <a:cs typeface="MS PGothic"/>
                        </a:rPr>
                        <a:t>広報・事前活動：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25">
                          <a:latin typeface="MS PGothic"/>
                          <a:cs typeface="MS PGothic"/>
                        </a:rPr>
                        <a:t>□多摩きた </a:t>
                      </a:r>
                      <a:r>
                        <a:rPr dirty="0" sz="1050" spc="160">
                          <a:latin typeface="MS PGothic"/>
                          <a:cs typeface="MS PGothic"/>
                        </a:rPr>
                        <a:t>WEB</a:t>
                      </a:r>
                      <a:r>
                        <a:rPr dirty="0" sz="1050" spc="105">
                          <a:latin typeface="MS PGothic"/>
                          <a:cs typeface="MS PGothic"/>
                        </a:rPr>
                        <a:t> サイト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50" spc="90">
                          <a:latin typeface="MS PGothic"/>
                          <a:cs typeface="MS PGothic"/>
                        </a:rPr>
                        <a:t>□まち広報紙・別チラシ</a:t>
                      </a:r>
                      <a:r>
                        <a:rPr dirty="0" sz="1050" spc="1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 spc="80">
                          <a:latin typeface="MS PGothic"/>
                          <a:cs typeface="MS PGothic"/>
                        </a:rPr>
                        <a:t>挟み込み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46926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003935" algn="l"/>
                          <a:tab pos="1203325" algn="l"/>
                          <a:tab pos="1470025" algn="l"/>
                          <a:tab pos="293624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月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号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260">
                          <a:latin typeface="MS PGothic"/>
                          <a:cs typeface="MS PGothic"/>
                        </a:rPr>
                        <a:t>）～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配布</a:t>
                      </a:r>
                      <a:r>
                        <a:rPr dirty="0" sz="1050" spc="1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 spc="350">
                          <a:latin typeface="MS PGothic"/>
                          <a:cs typeface="MS PGothic"/>
                        </a:rPr>
                        <a:t>原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稿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〆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切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167005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□対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象</a:t>
                      </a:r>
                      <a:r>
                        <a:rPr dirty="0" sz="1050" spc="250">
                          <a:latin typeface="MS PGothic"/>
                          <a:cs typeface="MS PGothic"/>
                        </a:rPr>
                        <a:t>し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ぼ</a:t>
                      </a:r>
                      <a:r>
                        <a:rPr dirty="0" sz="1050" spc="200">
                          <a:latin typeface="MS PGothic"/>
                          <a:cs typeface="MS PGothic"/>
                        </a:rPr>
                        <a:t>っ</a:t>
                      </a:r>
                      <a:r>
                        <a:rPr dirty="0" sz="1050" spc="75">
                          <a:latin typeface="MS PGothic"/>
                          <a:cs typeface="MS PGothic"/>
                        </a:rPr>
                        <a:t>た</a:t>
                      </a:r>
                      <a:r>
                        <a:rPr dirty="0" sz="1050" spc="100">
                          <a:latin typeface="MS PGothic"/>
                          <a:cs typeface="MS PGothic"/>
                        </a:rPr>
                        <a:t>チ</a:t>
                      </a:r>
                      <a:r>
                        <a:rPr dirty="0" sz="1050" spc="185">
                          <a:latin typeface="MS PGothic"/>
                          <a:cs typeface="MS PGothic"/>
                        </a:rPr>
                        <a:t>ラ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シ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対象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46926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669925" algn="l"/>
                          <a:tab pos="936625" algn="l"/>
                          <a:tab pos="1602740" algn="l"/>
                          <a:tab pos="293624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260">
                          <a:latin typeface="MS PGothic"/>
                          <a:cs typeface="MS PGothic"/>
                        </a:rPr>
                        <a:t>）～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配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布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530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原稿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〆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切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50" spc="80">
                          <a:latin typeface="MS PGothic"/>
                          <a:cs typeface="MS PGothic"/>
                        </a:rPr>
                        <a:t>□外まきチラシ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46926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668655" algn="l"/>
                          <a:tab pos="935355" algn="l"/>
                          <a:tab pos="1601470" algn="l"/>
                          <a:tab pos="293624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260">
                          <a:latin typeface="MS PGothic"/>
                          <a:cs typeface="MS PGothic"/>
                        </a:rPr>
                        <a:t>）～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配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布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1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 spc="350">
                          <a:latin typeface="MS PGothic"/>
                          <a:cs typeface="MS PGothic"/>
                        </a:rPr>
                        <a:t>原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稿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〆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切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213614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100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1050" spc="405">
                          <a:latin typeface="MS PGothic"/>
                          <a:cs typeface="MS PGothic"/>
                        </a:rPr>
                        <a:t>ち</a:t>
                      </a:r>
                      <a:r>
                        <a:rPr dirty="0" sz="1050" spc="210">
                          <a:latin typeface="MS PGothic"/>
                          <a:cs typeface="MS PGothic"/>
                        </a:rPr>
                        <a:t>SNS（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50" spc="75">
                          <a:latin typeface="MS PGothic"/>
                          <a:cs typeface="MS PGothic"/>
                        </a:rPr>
                        <a:t>□メルマガ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1050" spc="65">
                          <a:latin typeface="MS PGothic"/>
                          <a:cs typeface="MS PGothic"/>
                        </a:rPr>
                        <a:t>□電話・声かけ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1670050" algn="l"/>
                          <a:tab pos="2337435" algn="l"/>
                          <a:tab pos="273812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□デポー</a:t>
                      </a:r>
                      <a:r>
                        <a:rPr dirty="0" sz="1050" spc="51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情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報</a:t>
                      </a:r>
                      <a:r>
                        <a:rPr dirty="0" sz="1050" spc="60">
                          <a:latin typeface="MS PGothic"/>
                          <a:cs typeface="MS PGothic"/>
                        </a:rPr>
                        <a:t>ワ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ー</a:t>
                      </a:r>
                      <a:r>
                        <a:rPr dirty="0" sz="1050" spc="145">
                          <a:latin typeface="MS PGothic"/>
                          <a:cs typeface="MS PGothic"/>
                        </a:rPr>
                        <a:t>ク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55">
                          <a:latin typeface="MS PGothic"/>
                          <a:cs typeface="MS PGothic"/>
                        </a:rPr>
                        <a:t>か</a:t>
                      </a:r>
                      <a:r>
                        <a:rPr dirty="0" sz="1050" spc="50">
                          <a:latin typeface="MS PGothic"/>
                          <a:cs typeface="MS PGothic"/>
                        </a:rPr>
                        <a:t>ご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入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れ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掲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示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声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かけ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207073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□そ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他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475">
                          <a:latin typeface="MS PGothic"/>
                          <a:cs typeface="MS PGothic"/>
                        </a:rPr>
                        <a:t>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50" spc="90">
                          <a:latin typeface="MS PGothic"/>
                          <a:cs typeface="MS PGothic"/>
                        </a:rPr>
                        <a:t>事前準備：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10">
                          <a:latin typeface="MS PGothic"/>
                          <a:cs typeface="MS PGothic"/>
                        </a:rPr>
                        <a:t>□参加者電話がけ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5">
                          <a:latin typeface="MS PGothic"/>
                          <a:cs typeface="MS PGothic"/>
                        </a:rPr>
                        <a:t>当日の進め方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75">
                          <a:latin typeface="MS PGothic"/>
                          <a:cs typeface="MS PGothic"/>
                        </a:rPr>
                        <a:t>(タイムスケジュール、担当など)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予算計画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0"/>
                        </a:spcBef>
                        <a:tabLst>
                          <a:tab pos="113665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事務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局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依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頼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内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容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＊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該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当</a:t>
                      </a:r>
                      <a:r>
                        <a:rPr dirty="0" sz="1050" spc="120">
                          <a:latin typeface="MS PGothic"/>
                          <a:cs typeface="MS PGothic"/>
                        </a:rPr>
                        <a:t>セ</a:t>
                      </a:r>
                      <a:r>
                        <a:rPr dirty="0" sz="1050" spc="110">
                          <a:latin typeface="MS PGothic"/>
                          <a:cs typeface="MS PGothic"/>
                        </a:rPr>
                        <a:t>ン</a:t>
                      </a:r>
                      <a:r>
                        <a:rPr dirty="0" sz="1050" spc="235">
                          <a:latin typeface="MS PGothic"/>
                          <a:cs typeface="MS PGothic"/>
                        </a:rPr>
                        <a:t>タ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ーに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100">
                          <a:latin typeface="MS PGothic"/>
                          <a:cs typeface="MS PGothic"/>
                        </a:rPr>
                        <a:t>まち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81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40">
                          <a:latin typeface="MS PGothic"/>
                          <a:cs typeface="MS PGothic"/>
                        </a:rPr>
                        <a:t>多摩きた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5">
                          <a:latin typeface="MS PGothic"/>
                          <a:cs typeface="MS PGothic"/>
                        </a:rPr>
                        <a:t>東京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30"/>
                        </a:spcBef>
                        <a:tabLst>
                          <a:tab pos="1106170" algn="l"/>
                          <a:tab pos="204470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小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平</a:t>
                      </a:r>
                      <a:r>
                        <a:rPr dirty="0" sz="1050" spc="-4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65">
                          <a:latin typeface="MS PGothic"/>
                          <a:cs typeface="MS PGothic"/>
                        </a:rPr>
                        <a:t>C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東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村</a:t>
                      </a:r>
                      <a:r>
                        <a:rPr dirty="0" sz="1050" spc="254">
                          <a:latin typeface="MS PGothic"/>
                          <a:cs typeface="MS PGothic"/>
                        </a:rPr>
                        <a:t>山</a:t>
                      </a:r>
                      <a:r>
                        <a:rPr dirty="0" sz="1050" spc="65">
                          <a:latin typeface="MS PGothic"/>
                          <a:cs typeface="MS PGothic"/>
                        </a:rPr>
                        <a:t>C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□👉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梅</a:t>
                      </a:r>
                      <a:r>
                        <a:rPr dirty="0" sz="1050" spc="-4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65">
                          <a:latin typeface="MS PGothic"/>
                          <a:cs typeface="MS PGothic"/>
                        </a:rPr>
                        <a:t>C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3246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 gridSpan="2"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30">
                          <a:latin typeface="MS PGothic"/>
                          <a:cs typeface="MS PGothic"/>
                        </a:rPr>
                        <a:t>まち委員長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担当理事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80">
                          <a:latin typeface="MS PGothic"/>
                          <a:cs typeface="MS PGothic"/>
                        </a:rPr>
                        <a:t>センター長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40">
                          <a:latin typeface="MS PGothic"/>
                          <a:cs typeface="MS PGothic"/>
                        </a:rPr>
                        <a:t>多摩きた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5">
                          <a:latin typeface="MS PGothic"/>
                          <a:cs typeface="MS PGothic"/>
                        </a:rPr>
                        <a:t>事務局次長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事務局長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505">
                <a:tc gridSpan="2"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735"/>
                        </a:spcBef>
                        <a:tabLst>
                          <a:tab pos="62420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735"/>
                        </a:spcBef>
                        <a:tabLst>
                          <a:tab pos="62420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735"/>
                        </a:spcBef>
                        <a:tabLst>
                          <a:tab pos="62420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735"/>
                        </a:spcBef>
                        <a:tabLst>
                          <a:tab pos="62611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35"/>
                        </a:spcBef>
                        <a:tabLst>
                          <a:tab pos="33401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  <a:tabLst>
                          <a:tab pos="33337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933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06627" y="7688554"/>
            <a:ext cx="4699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FF0000"/>
                </a:solidFill>
                <a:latin typeface="MS PGothic"/>
                <a:cs typeface="MS PGothic"/>
              </a:rPr>
              <a:t>※担当理事は所定フォルダに保存後、センター長へ「保存しましたメール」を忘れずにお願いします。</a:t>
            </a:r>
            <a:endParaRPr sz="800">
              <a:latin typeface="MS PGothic"/>
              <a:cs typeface="MS PGothic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47700" y="7964398"/>
          <a:ext cx="6384290" cy="2353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2250"/>
                <a:gridCol w="2268854"/>
              </a:tblGrid>
              <a:tr h="446405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20" b="1">
                          <a:latin typeface="Yu Gothic"/>
                          <a:cs typeface="Yu Gothic"/>
                        </a:rPr>
                        <a:t>企画報告書</a:t>
                      </a:r>
                      <a:endParaRPr sz="1200">
                        <a:latin typeface="Yu Gothic"/>
                        <a:cs typeface="Yu 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200" spc="-15" b="1">
                          <a:latin typeface="Yu Gothic"/>
                          <a:cs typeface="Yu Gothic"/>
                        </a:rPr>
                        <a:t>報告書作成者名：</a:t>
                      </a:r>
                      <a:endParaRPr sz="1200">
                        <a:latin typeface="Yu Gothic"/>
                        <a:cs typeface="Yu Gothic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075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0" b="1">
                          <a:latin typeface="Yu Gothic"/>
                          <a:cs typeface="Yu Gothic"/>
                        </a:rPr>
                        <a:t>成果：</a:t>
                      </a:r>
                      <a:endParaRPr sz="1050">
                        <a:latin typeface="Yu Gothic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050" spc="-20" b="1">
                          <a:latin typeface="Yu Gothic"/>
                          <a:cs typeface="Yu Gothic"/>
                        </a:rPr>
                        <a:t>課題：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  <a:tabLst>
                          <a:tab pos="1136650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参加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合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名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245">
                          <a:latin typeface="MS PGothic"/>
                          <a:cs typeface="MS PGothic"/>
                        </a:rPr>
                        <a:t>【内訳】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1269365" algn="l"/>
                        </a:tabLst>
                      </a:pPr>
                      <a:r>
                        <a:rPr dirty="0" sz="1050" spc="175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350">
                          <a:latin typeface="MS PGothic"/>
                          <a:cs typeface="MS PGothic"/>
                        </a:rPr>
                        <a:t>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催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者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側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数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名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269365" algn="l"/>
                        </a:tabLst>
                      </a:pPr>
                      <a:r>
                        <a:rPr dirty="0" sz="1050" spc="175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350">
                          <a:latin typeface="MS PGothic"/>
                          <a:cs typeface="MS PGothic"/>
                        </a:rPr>
                        <a:t>組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人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数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名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452245" algn="l"/>
                        </a:tabLst>
                      </a:pPr>
                      <a:r>
                        <a:rPr dirty="0" sz="1050" spc="55">
                          <a:latin typeface="MS PGothic"/>
                          <a:cs typeface="MS PGothic"/>
                        </a:rPr>
                        <a:t>(</a:t>
                      </a:r>
                      <a:r>
                        <a:rPr dirty="0" sz="1050" spc="295">
                          <a:latin typeface="MS PGothic"/>
                          <a:cs typeface="MS PGothic"/>
                        </a:rPr>
                        <a:t>う</a:t>
                      </a:r>
                      <a:r>
                        <a:rPr dirty="0" sz="1050" spc="140">
                          <a:latin typeface="MS PGothic"/>
                          <a:cs typeface="MS PGothic"/>
                        </a:rPr>
                        <a:t>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新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規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加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入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者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名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)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1701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75">
                          <a:latin typeface="MS PGothic"/>
                          <a:cs typeface="MS PGothic"/>
                        </a:rPr>
                        <a:t>＊20</a:t>
                      </a:r>
                      <a:r>
                        <a:rPr dirty="0" sz="800" spc="-15">
                          <a:latin typeface="MS PGothic"/>
                          <a:cs typeface="MS PGothic"/>
                        </a:rPr>
                        <a:t>●●年加入以降/加入●年未満</a:t>
                      </a:r>
                      <a:endParaRPr sz="80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1269365" algn="l"/>
                        </a:tabLst>
                      </a:pPr>
                      <a:r>
                        <a:rPr dirty="0" sz="1050" spc="175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350">
                          <a:latin typeface="MS PGothic"/>
                          <a:cs typeface="MS PGothic"/>
                        </a:rPr>
                        <a:t>組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合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員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外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名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1050" spc="30">
                          <a:latin typeface="MS PGothic"/>
                          <a:cs typeface="MS PGothic"/>
                        </a:rPr>
                        <a:t>(組合員外の氏名・行政区)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①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②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③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0192" y="350748"/>
            <a:ext cx="1083945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 spc="375">
                <a:latin typeface="MS PGothic"/>
                <a:cs typeface="MS PGothic"/>
              </a:rPr>
              <a:t>2026</a:t>
            </a:r>
            <a:r>
              <a:rPr dirty="0" sz="1600" spc="-45">
                <a:latin typeface="MS PGothic"/>
                <a:cs typeface="MS PGothic"/>
              </a:rPr>
              <a:t> 年度</a:t>
            </a:r>
            <a:endParaRPr sz="1600">
              <a:latin typeface="MS PGothic"/>
              <a:cs typeface="MS PGoth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053588" y="350748"/>
            <a:ext cx="1853564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 spc="10">
                <a:latin typeface="MS PGothic"/>
                <a:cs typeface="MS PGothic"/>
              </a:rPr>
              <a:t>まち企画書兼報告書</a:t>
            </a:r>
            <a:endParaRPr sz="1600">
              <a:latin typeface="MS PGothic"/>
              <a:cs typeface="MS PGoth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10732" y="613384"/>
            <a:ext cx="1281430" cy="1612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00" spc="40">
                <a:latin typeface="MS PGothic"/>
                <a:cs typeface="MS PGothic"/>
              </a:rPr>
              <a:t>多摩きた生活クラブ生協</a:t>
            </a:r>
            <a:endParaRPr sz="900">
              <a:latin typeface="MS PGothic"/>
              <a:cs typeface="MS PGothic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647700" y="772642"/>
          <a:ext cx="6384290" cy="3479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0290"/>
                <a:gridCol w="1050290"/>
                <a:gridCol w="1050290"/>
                <a:gridCol w="882650"/>
                <a:gridCol w="167639"/>
                <a:gridCol w="1051560"/>
                <a:gridCol w="1050289"/>
              </a:tblGrid>
              <a:tr h="138938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050" spc="-10" b="1">
                          <a:latin typeface="Yu Gothic"/>
                          <a:cs typeface="Yu Gothic"/>
                        </a:rPr>
                        <a:t>アンケート集計等：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050" spc="65">
                          <a:latin typeface="MS PGothic"/>
                          <a:cs typeface="MS PGothic"/>
                        </a:rPr>
                        <a:t>《組合員外の方の対応者》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 marR="191135">
                        <a:lnSpc>
                          <a:spcPct val="107600"/>
                        </a:lnSpc>
                        <a:spcBef>
                          <a:spcPts val="10"/>
                        </a:spcBef>
                        <a:tabLst>
                          <a:tab pos="1650364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当日</a:t>
                      </a:r>
                      <a:r>
                        <a:rPr dirty="0" sz="1050" spc="260">
                          <a:latin typeface="MS PGothic"/>
                          <a:cs typeface="MS PGothic"/>
                        </a:rPr>
                        <a:t>：□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紹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介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者</a:t>
                      </a:r>
                      <a:r>
                        <a:rPr dirty="0" sz="1050" spc="53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114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ち</a:t>
                      </a:r>
                      <a:r>
                        <a:rPr dirty="0" sz="1050" spc="53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事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務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局</a:t>
                      </a:r>
                      <a:r>
                        <a:rPr dirty="0" sz="1050" spc="53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90">
                          <a:latin typeface="MS PGothic"/>
                          <a:cs typeface="MS PGothic"/>
                        </a:rPr>
                        <a:t>そ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の他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(	)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 marR="191135">
                        <a:lnSpc>
                          <a:spcPct val="107600"/>
                        </a:lnSpc>
                        <a:spcBef>
                          <a:spcPts val="15"/>
                        </a:spcBef>
                        <a:tabLst>
                          <a:tab pos="1650364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後日</a:t>
                      </a:r>
                      <a:r>
                        <a:rPr dirty="0" sz="1050" spc="260">
                          <a:latin typeface="MS PGothic"/>
                          <a:cs typeface="MS PGothic"/>
                        </a:rPr>
                        <a:t>：□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紹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介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者</a:t>
                      </a:r>
                      <a:r>
                        <a:rPr dirty="0" sz="1050" spc="530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114">
                          <a:latin typeface="MS PGothic"/>
                          <a:cs typeface="MS PGothic"/>
                        </a:rPr>
                        <a:t>ま</a:t>
                      </a:r>
                      <a:r>
                        <a:rPr dirty="0" sz="1050" spc="125">
                          <a:latin typeface="MS PGothic"/>
                          <a:cs typeface="MS PGothic"/>
                        </a:rPr>
                        <a:t>ち</a:t>
                      </a:r>
                      <a:r>
                        <a:rPr dirty="0" sz="1050" spc="175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35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事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務</a:t>
                      </a:r>
                      <a:r>
                        <a:rPr dirty="0" sz="1050" spc="350">
                          <a:latin typeface="MS PGothic"/>
                          <a:cs typeface="MS PGothic"/>
                        </a:rPr>
                        <a:t>局</a:t>
                      </a:r>
                      <a:r>
                        <a:rPr dirty="0" sz="1050" spc="175">
                          <a:latin typeface="MS PGothic"/>
                          <a:cs typeface="MS PGothic"/>
                        </a:rPr>
                        <a:t>・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□</a:t>
                      </a:r>
                      <a:r>
                        <a:rPr dirty="0" sz="1050" spc="90">
                          <a:latin typeface="MS PGothic"/>
                          <a:cs typeface="MS PGothic"/>
                        </a:rPr>
                        <a:t>そ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の他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(	)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50" spc="55">
                          <a:latin typeface="MS PGothic"/>
                          <a:cs typeface="MS PGothic"/>
                        </a:rPr>
                        <a:t>《組合員外の方の対応方法》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 gridSpan="7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735965" algn="l"/>
                        </a:tabLst>
                      </a:pPr>
                      <a:r>
                        <a:rPr dirty="0" sz="1050">
                          <a:latin typeface="MS PGothic"/>
                          <a:cs typeface="MS PGothic"/>
                        </a:rPr>
                        <a:t>決算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報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告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＊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裏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面に領</a:t>
                      </a:r>
                      <a:r>
                        <a:rPr dirty="0" sz="1050" spc="-10">
                          <a:latin typeface="MS PGothic"/>
                          <a:cs typeface="MS PGothic"/>
                        </a:rPr>
                        <a:t>収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書添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付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 gridSpan="3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5">
                          <a:latin typeface="MS PGothic"/>
                          <a:cs typeface="MS PGothic"/>
                        </a:rPr>
                        <a:t>収入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5">
                          <a:latin typeface="MS PGothic"/>
                          <a:cs typeface="MS PGothic"/>
                        </a:rPr>
                        <a:t>支出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69950">
                <a:tc gridSpan="3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55">
                          <a:latin typeface="MS PGothic"/>
                          <a:cs typeface="MS PGothic"/>
                        </a:rPr>
                        <a:t>多摩きたから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050" spc="30">
                          <a:latin typeface="MS PGothic"/>
                          <a:cs typeface="MS PGothic"/>
                        </a:rPr>
                        <a:t>東京から</a:t>
                      </a:r>
                      <a:endParaRPr sz="1050">
                        <a:latin typeface="MS PGothic"/>
                        <a:cs typeface="MS PGothic"/>
                      </a:endParaRPr>
                    </a:p>
                    <a:p>
                      <a:pPr marL="68580" marR="2672080">
                        <a:lnSpc>
                          <a:spcPct val="107600"/>
                        </a:lnSpc>
                        <a:spcBef>
                          <a:spcPts val="10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参加費その他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2100">
                <a:tc gridSpan="3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収入合計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03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支出合計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603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30">
                          <a:latin typeface="MS PGothic"/>
                          <a:cs typeface="MS PGothic"/>
                        </a:rPr>
                        <a:t>まち委員長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担当理事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80">
                          <a:latin typeface="MS PGothic"/>
                          <a:cs typeface="MS PGothic"/>
                        </a:rPr>
                        <a:t>センター長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40">
                          <a:latin typeface="MS PGothic"/>
                          <a:cs typeface="MS PGothic"/>
                        </a:rPr>
                        <a:t>多摩きた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15">
                          <a:latin typeface="MS PGothic"/>
                          <a:cs typeface="MS PGothic"/>
                        </a:rPr>
                        <a:t>事務局次長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50" spc="-20">
                          <a:latin typeface="MS PGothic"/>
                          <a:cs typeface="MS PGothic"/>
                        </a:rPr>
                        <a:t>事務局長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86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  <a:tabLst>
                          <a:tab pos="33337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  <a:tabLst>
                          <a:tab pos="33337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  <a:tabLst>
                          <a:tab pos="33337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855"/>
                        </a:spcBef>
                        <a:tabLst>
                          <a:tab pos="62611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55"/>
                        </a:spcBef>
                        <a:tabLst>
                          <a:tab pos="334010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  <a:tabLst>
                          <a:tab pos="333375" algn="l"/>
                        </a:tabLst>
                      </a:pPr>
                      <a:r>
                        <a:rPr dirty="0" sz="1050" spc="-50">
                          <a:latin typeface="MS PGothic"/>
                          <a:cs typeface="MS PGothic"/>
                        </a:rPr>
                        <a:t>/</a:t>
                      </a:r>
                      <a:r>
                        <a:rPr dirty="0" sz="105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050" spc="-50">
                          <a:latin typeface="MS PGothic"/>
                          <a:cs typeface="MS PGothic"/>
                        </a:rPr>
                        <a:t>印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706627" y="4247362"/>
            <a:ext cx="4699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FF0000"/>
                </a:solidFill>
                <a:latin typeface="MS PGothic"/>
                <a:cs typeface="MS PGothic"/>
              </a:rPr>
              <a:t>※担当理事は所定フォルダに保存後、センター長へ「保存しましたメール」を忘れずにお願いします。</a:t>
            </a:r>
            <a:endParaRPr sz="800">
              <a:latin typeface="MS PGothic"/>
              <a:cs typeface="MS P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2026-03-13T00:47:08Z</dcterms:created>
  <dcterms:modified xsi:type="dcterms:W3CDTF">2026-03-13T00:47:08Z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2026-03-13T00:00:00Z</vt:filetime>
  </property>
  <property fmtid="{D5CDD505-2E9C-101B-9397-08002B2CF9AE}" pid="3" name="Creator">
    <vt:lpwstr>DocuWorks PDF Driver 7.0.19.1</vt:lpwstr>
  </property>
  <property fmtid="{D5CDD505-2E9C-101B-9397-08002B2CF9AE}" pid="4" name="LastSaved">
    <vt:filetime>2026-03-13T00:00:00Z</vt:filetime>
  </property>
  <property fmtid="{D5CDD505-2E9C-101B-9397-08002B2CF9AE}" pid="5" name="Producer">
    <vt:lpwstr>DocuWorks PDF Build 7.0.19.1</vt:lpwstr>
  </property>
</Properties>
</file>